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52"/>
    <a:srgbClr val="144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4465C-F138-141E-7633-D589517F55C2}" v="6" dt="2025-04-10T19:10:23.862"/>
    <p1510:client id="{758F808E-6392-4266-9210-40719655E50F}" v="39" dt="2025-04-10T19:16:40.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5" autoAdjust="0"/>
    <p:restoredTop sz="94660"/>
  </p:normalViewPr>
  <p:slideViewPr>
    <p:cSldViewPr snapToGrid="0">
      <p:cViewPr>
        <p:scale>
          <a:sx n="125" d="100"/>
          <a:sy n="125" d="100"/>
        </p:scale>
        <p:origin x="-108" y="-1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hasCustomPrompt="1"/>
          </p:nvPr>
        </p:nvSpPr>
        <p:spPr>
          <a:xfrm>
            <a:off x="5010150" y="5461319"/>
            <a:ext cx="1104900" cy="365126"/>
          </a:xfrm>
        </p:spPr>
        <p:txBody>
          <a:bodyPr>
            <a:normAutofit/>
          </a:bodyPr>
          <a:lstStyle>
            <a:lvl1pPr marL="0" indent="0" algn="ctr">
              <a:lnSpc>
                <a:spcPct val="100000"/>
              </a:lnSpc>
              <a:spcBef>
                <a:spcPts val="0"/>
              </a:spcBef>
              <a:buNone/>
              <a:defRPr sz="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www.srebrenica.scot</a:t>
            </a:r>
          </a:p>
          <a:p>
            <a:r>
              <a:rPr lang="en-US" dirty="0"/>
              <a:t>SCIO SC046540</a:t>
            </a:r>
          </a:p>
        </p:txBody>
      </p:sp>
      <p:sp>
        <p:nvSpPr>
          <p:cNvPr id="4" name="Date Placeholder 3"/>
          <p:cNvSpPr>
            <a:spLocks noGrp="1"/>
          </p:cNvSpPr>
          <p:nvPr>
            <p:ph type="dt" sz="half" idx="10"/>
          </p:nvPr>
        </p:nvSpPr>
        <p:spPr/>
        <p:txBody>
          <a:bodyPr/>
          <a:lstStyle/>
          <a:p>
            <a:fld id="{BC68C092-1DE7-4871-8354-1E8BB73DF041}" type="datetimeFigureOut">
              <a:rPr lang="en-GB" smtClean="0"/>
              <a:t>01/09/2025</a:t>
            </a:fld>
            <a:endParaRPr lang="en-GB"/>
          </a:p>
        </p:txBody>
      </p:sp>
      <p:sp>
        <p:nvSpPr>
          <p:cNvPr id="6" name="Slide Number Placeholder 5"/>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188814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8C092-1DE7-4871-8354-1E8BB73DF041}"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253703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8C092-1DE7-4871-8354-1E8BB73DF041}"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269918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8C092-1DE7-4871-8354-1E8BB73DF041}"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394573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8C092-1DE7-4871-8354-1E8BB73DF041}"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110749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68C092-1DE7-4871-8354-1E8BB73DF041}"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103045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68C092-1DE7-4871-8354-1E8BB73DF041}" type="datetimeFigureOut">
              <a:rPr lang="en-GB" smtClean="0"/>
              <a:t>01/09/2025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238201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68C092-1DE7-4871-8354-1E8BB73DF041}" type="datetimeFigureOut">
              <a:rPr lang="en-GB" smtClean="0"/>
              <a:t>01/09/2025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85357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8C092-1DE7-4871-8354-1E8BB73DF041}" type="datetimeFigureOut">
              <a:rPr lang="en-GB" smtClean="0"/>
              <a:t>01/09/2025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405577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68C092-1DE7-4871-8354-1E8BB73DF041}"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38966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68C092-1DE7-4871-8354-1E8BB73DF041}"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303782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09964"/>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8C092-1DE7-4871-8354-1E8BB73DF041}" type="datetimeFigureOut">
              <a:rPr lang="en-GB" smtClean="0"/>
              <a:t>01/09/2025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CB786-CC6A-4569-BD3E-9068525A0518}" type="slidenum">
              <a:rPr lang="en-GB" smtClean="0"/>
              <a:t>‹#›</a:t>
            </a:fld>
            <a:endParaRPr lang="en-GB"/>
          </a:p>
        </p:txBody>
      </p:sp>
      <p:sp>
        <p:nvSpPr>
          <p:cNvPr id="7" name="Footer Placeholder 4">
            <a:extLst>
              <a:ext uri="{FF2B5EF4-FFF2-40B4-BE49-F238E27FC236}">
                <a16:creationId xmlns:a16="http://schemas.microsoft.com/office/drawing/2014/main" id="{67C90A25-C5D8-E106-E8A5-C00D5049C72F}"/>
              </a:ext>
            </a:extLst>
          </p:cNvPr>
          <p:cNvSpPr txBox="1">
            <a:spLocks/>
          </p:cNvSpPr>
          <p:nvPr userDrawn="1"/>
        </p:nvSpPr>
        <p:spPr>
          <a:xfrm>
            <a:off x="4859637" y="6363659"/>
            <a:ext cx="23145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50"/>
              <a:t>www.srebrenica.scot</a:t>
            </a:r>
          </a:p>
          <a:p>
            <a:r>
              <a:rPr lang="en-GB" sz="600"/>
              <a:t>SCIO SC046540</a:t>
            </a:r>
            <a:endParaRPr lang="en-GB" sz="600" dirty="0"/>
          </a:p>
        </p:txBody>
      </p:sp>
      <p:pic>
        <p:nvPicPr>
          <p:cNvPr id="9" name="Picture 8" descr="A black background with green text&#10;&#10;AI-generated content may be incorrect.">
            <a:extLst>
              <a:ext uri="{FF2B5EF4-FFF2-40B4-BE49-F238E27FC236}">
                <a16:creationId xmlns:a16="http://schemas.microsoft.com/office/drawing/2014/main" id="{0E3FC246-4D31-1E0D-E631-4A3397672FC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28950" y="6363659"/>
            <a:ext cx="1654174" cy="365125"/>
          </a:xfrm>
          <a:prstGeom prst="rect">
            <a:avLst/>
          </a:prstGeom>
        </p:spPr>
      </p:pic>
    </p:spTree>
    <p:extLst>
      <p:ext uri="{BB962C8B-B14F-4D97-AF65-F5344CB8AC3E}">
        <p14:creationId xmlns:p14="http://schemas.microsoft.com/office/powerpoint/2010/main" val="3710313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144C3B"/>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BD1A-3049-B19A-984C-CB14F1B63F98}"/>
              </a:ext>
            </a:extLst>
          </p:cNvPr>
          <p:cNvSpPr>
            <a:spLocks noGrp="1"/>
          </p:cNvSpPr>
          <p:nvPr>
            <p:ph type="ctrTitle"/>
          </p:nvPr>
        </p:nvSpPr>
        <p:spPr>
          <a:xfrm>
            <a:off x="224286" y="2252573"/>
            <a:ext cx="8574656" cy="1790700"/>
          </a:xfrm>
        </p:spPr>
        <p:txBody>
          <a:bodyPr anchor="ctr"/>
          <a:lstStyle/>
          <a:p>
            <a:r>
              <a:rPr lang="en-US" dirty="0">
                <a:latin typeface="Trebuchet MS"/>
                <a:sym typeface="Trebuchet MS"/>
              </a:rPr>
              <a:t>10 Stages of Genocide</a:t>
            </a:r>
            <a:endParaRPr lang="en-GB" dirty="0">
              <a:solidFill>
                <a:srgbClr val="144C3B"/>
              </a:solidFill>
            </a:endParaRPr>
          </a:p>
        </p:txBody>
      </p:sp>
      <p:sp>
        <p:nvSpPr>
          <p:cNvPr id="5" name="Flowchart: Terminator 4">
            <a:extLst>
              <a:ext uri="{FF2B5EF4-FFF2-40B4-BE49-F238E27FC236}">
                <a16:creationId xmlns:a16="http://schemas.microsoft.com/office/drawing/2014/main" id="{9F369676-D99A-C104-D13C-C12922123116}"/>
              </a:ext>
            </a:extLst>
          </p:cNvPr>
          <p:cNvSpPr/>
          <p:nvPr/>
        </p:nvSpPr>
        <p:spPr>
          <a:xfrm>
            <a:off x="3236259" y="4338918"/>
            <a:ext cx="2671482" cy="663388"/>
          </a:xfrm>
          <a:prstGeom prst="flowChartTerminator">
            <a:avLst/>
          </a:prstGeom>
          <a:solidFill>
            <a:srgbClr val="0089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Lesson 2</a:t>
            </a:r>
          </a:p>
        </p:txBody>
      </p:sp>
      <p:pic>
        <p:nvPicPr>
          <p:cNvPr id="3" name="Picture 2" descr="A logo with a flower in a circle&#10;&#10;AI-generated content may be incorrect.">
            <a:extLst>
              <a:ext uri="{FF2B5EF4-FFF2-40B4-BE49-F238E27FC236}">
                <a16:creationId xmlns:a16="http://schemas.microsoft.com/office/drawing/2014/main" id="{1CFE4C02-BC23-4A47-9B60-D1FE58F31BD7}"/>
              </a:ext>
            </a:extLst>
          </p:cNvPr>
          <p:cNvPicPr>
            <a:picLocks noChangeAspect="1"/>
          </p:cNvPicPr>
          <p:nvPr/>
        </p:nvPicPr>
        <p:blipFill>
          <a:blip r:embed="rId2"/>
          <a:stretch>
            <a:fillRect/>
          </a:stretch>
        </p:blipFill>
        <p:spPr>
          <a:xfrm>
            <a:off x="2707665" y="545123"/>
            <a:ext cx="3601672" cy="1791677"/>
          </a:xfrm>
          <a:prstGeom prst="rect">
            <a:avLst/>
          </a:prstGeom>
        </p:spPr>
      </p:pic>
    </p:spTree>
    <p:extLst>
      <p:ext uri="{BB962C8B-B14F-4D97-AF65-F5344CB8AC3E}">
        <p14:creationId xmlns:p14="http://schemas.microsoft.com/office/powerpoint/2010/main" val="167967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A2A2-F47C-059D-D7F3-F731172FCF43}"/>
              </a:ext>
            </a:extLst>
          </p:cNvPr>
          <p:cNvSpPr>
            <a:spLocks noGrp="1"/>
          </p:cNvSpPr>
          <p:nvPr>
            <p:ph type="title"/>
          </p:nvPr>
        </p:nvSpPr>
        <p:spPr/>
        <p:txBody>
          <a:bodyPr/>
          <a:lstStyle/>
          <a:p>
            <a:r>
              <a:rPr lang="en-GB" dirty="0"/>
              <a:t>Plenary</a:t>
            </a:r>
          </a:p>
        </p:txBody>
      </p:sp>
      <p:sp>
        <p:nvSpPr>
          <p:cNvPr id="4" name="Content Placeholder 3">
            <a:extLst>
              <a:ext uri="{FF2B5EF4-FFF2-40B4-BE49-F238E27FC236}">
                <a16:creationId xmlns:a16="http://schemas.microsoft.com/office/drawing/2014/main" id="{D83E7219-983D-3C85-BA29-63162103C787}"/>
              </a:ext>
            </a:extLst>
          </p:cNvPr>
          <p:cNvSpPr>
            <a:spLocks noGrp="1"/>
          </p:cNvSpPr>
          <p:nvPr>
            <p:ph sz="half" idx="2"/>
          </p:nvPr>
        </p:nvSpPr>
        <p:spPr>
          <a:xfrm>
            <a:off x="4629149" y="1389516"/>
            <a:ext cx="3886200" cy="4351338"/>
          </a:xfrm>
        </p:spPr>
        <p:txBody>
          <a:bodyPr>
            <a:normAutofit/>
          </a:bodyPr>
          <a:lstStyle/>
          <a:p>
            <a:pPr marL="0" lvl="0" indent="0" algn="l" rtl="0">
              <a:spcBef>
                <a:spcPts val="0"/>
              </a:spcBef>
              <a:spcAft>
                <a:spcPts val="0"/>
              </a:spcAft>
              <a:buClr>
                <a:srgbClr val="000000"/>
              </a:buClr>
              <a:buSzPts val="2000"/>
              <a:buFont typeface="Arial"/>
              <a:buNone/>
            </a:pPr>
            <a:r>
              <a:rPr lang="en-GB" sz="2000" dirty="0" err="1">
                <a:solidFill>
                  <a:srgbClr val="144C3B"/>
                </a:solidFill>
                <a:latin typeface="Trebuchet MS"/>
                <a:ea typeface="Trebuchet MS"/>
                <a:cs typeface="Trebuchet MS"/>
                <a:sym typeface="Trebuchet MS"/>
              </a:rPr>
              <a:t>Republika</a:t>
            </a:r>
            <a:r>
              <a:rPr lang="en-GB" sz="2000" dirty="0">
                <a:solidFill>
                  <a:srgbClr val="144C3B"/>
                </a:solidFill>
                <a:latin typeface="Trebuchet MS"/>
                <a:ea typeface="Trebuchet MS"/>
                <a:cs typeface="Trebuchet MS"/>
                <a:sym typeface="Trebuchet MS"/>
              </a:rPr>
              <a:t> Srpska is an area within BiH where the majority of the Bosnian Serb population live. Look at the map opposite, the star represents Srebrenica. </a:t>
            </a:r>
          </a:p>
          <a:p>
            <a:pPr marL="0" lvl="0" indent="0" algn="just" rtl="0">
              <a:spcBef>
                <a:spcPts val="0"/>
              </a:spcBef>
              <a:spcAft>
                <a:spcPts val="0"/>
              </a:spcAft>
              <a:buClr>
                <a:schemeClr val="dk1"/>
              </a:buClr>
              <a:buSzPts val="2400"/>
              <a:buFont typeface="Arial"/>
              <a:buNone/>
            </a:pPr>
            <a:endParaRPr lang="en-GB" sz="2000" b="1" dirty="0">
              <a:solidFill>
                <a:srgbClr val="144C3B"/>
              </a:solidFill>
              <a:latin typeface="Trebuchet MS"/>
              <a:ea typeface="Trebuchet MS"/>
              <a:cs typeface="Trebuchet MS"/>
              <a:sym typeface="Trebuchet MS"/>
            </a:endParaRPr>
          </a:p>
          <a:p>
            <a:pPr marL="0" lvl="0" indent="0" algn="just" rtl="0">
              <a:spcBef>
                <a:spcPts val="0"/>
              </a:spcBef>
              <a:spcAft>
                <a:spcPts val="0"/>
              </a:spcAft>
              <a:buClr>
                <a:schemeClr val="dk1"/>
              </a:buClr>
              <a:buSzPts val="2400"/>
              <a:buFont typeface="Arial"/>
              <a:buNone/>
            </a:pPr>
            <a:r>
              <a:rPr lang="en-GB" sz="2000" b="1" dirty="0">
                <a:solidFill>
                  <a:srgbClr val="144C3B"/>
                </a:solidFill>
                <a:latin typeface="Trebuchet MS"/>
                <a:ea typeface="Trebuchet MS"/>
                <a:cs typeface="Trebuchet MS"/>
                <a:sym typeface="Trebuchet MS"/>
              </a:rPr>
              <a:t>International law defines genocide as; </a:t>
            </a:r>
          </a:p>
          <a:p>
            <a:pPr marL="0" lvl="0" indent="0" algn="just" rtl="0">
              <a:spcBef>
                <a:spcPts val="0"/>
              </a:spcBef>
              <a:spcAft>
                <a:spcPts val="0"/>
              </a:spcAft>
              <a:buClr>
                <a:schemeClr val="dk1"/>
              </a:buClr>
              <a:buSzPts val="2400"/>
              <a:buFont typeface="Arial"/>
              <a:buNone/>
            </a:pPr>
            <a:r>
              <a:rPr lang="en-GB" sz="2000" dirty="0">
                <a:solidFill>
                  <a:srgbClr val="144C3B"/>
                </a:solidFill>
                <a:latin typeface="Trebuchet MS"/>
                <a:ea typeface="Trebuchet MS"/>
                <a:cs typeface="Trebuchet MS"/>
                <a:sym typeface="Trebuchet MS"/>
              </a:rPr>
              <a:t>“an act ‘committed with intent to destroy, in whole or in part, a national, ethnic, racial or religious group.”</a:t>
            </a:r>
          </a:p>
          <a:p>
            <a:endParaRPr lang="en-GB" dirty="0">
              <a:solidFill>
                <a:srgbClr val="144C3B"/>
              </a:solidFill>
            </a:endParaRPr>
          </a:p>
        </p:txBody>
      </p:sp>
      <p:pic>
        <p:nvPicPr>
          <p:cNvPr id="5" name="Google Shape;410;ge5ed63aae3_0_176">
            <a:extLst>
              <a:ext uri="{FF2B5EF4-FFF2-40B4-BE49-F238E27FC236}">
                <a16:creationId xmlns:a16="http://schemas.microsoft.com/office/drawing/2014/main" id="{4F0ABDD8-CFCF-B2EE-528F-70921D9B31CF}"/>
              </a:ext>
            </a:extLst>
          </p:cNvPr>
          <p:cNvPicPr preferRelativeResize="0">
            <a:picLocks noGrp="1"/>
          </p:cNvPicPr>
          <p:nvPr>
            <p:ph sz="half" idx="1"/>
          </p:nvPr>
        </p:nvPicPr>
        <p:blipFill rotWithShape="1">
          <a:blip r:embed="rId2">
            <a:alphaModFix/>
          </a:blip>
          <a:srcRect/>
          <a:stretch/>
        </p:blipFill>
        <p:spPr>
          <a:xfrm>
            <a:off x="628651" y="1389516"/>
            <a:ext cx="3886200" cy="3735415"/>
          </a:xfrm>
          <a:prstGeom prst="rect">
            <a:avLst/>
          </a:prstGeom>
          <a:noFill/>
          <a:ln>
            <a:noFill/>
          </a:ln>
        </p:spPr>
      </p:pic>
      <p:sp>
        <p:nvSpPr>
          <p:cNvPr id="6" name="Google Shape;414;ge5ed63aae3_0_176">
            <a:extLst>
              <a:ext uri="{FF2B5EF4-FFF2-40B4-BE49-F238E27FC236}">
                <a16:creationId xmlns:a16="http://schemas.microsoft.com/office/drawing/2014/main" id="{ACE16FAF-985F-7CB4-1A1F-AF0BB6E6340D}"/>
              </a:ext>
            </a:extLst>
          </p:cNvPr>
          <p:cNvSpPr txBox="1"/>
          <p:nvPr/>
        </p:nvSpPr>
        <p:spPr>
          <a:xfrm>
            <a:off x="870137" y="5269723"/>
            <a:ext cx="7403726"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a:solidFill>
                  <a:srgbClr val="008952"/>
                </a:solidFill>
                <a:latin typeface="Trebuchet MS"/>
                <a:ea typeface="Trebuchet MS"/>
                <a:cs typeface="Trebuchet MS"/>
                <a:sym typeface="Trebuchet MS"/>
              </a:rPr>
              <a:t>Why do you think the genocide took place here?</a:t>
            </a:r>
            <a:endParaRPr sz="3000" b="1" dirty="0">
              <a:solidFill>
                <a:srgbClr val="008952"/>
              </a:solidFill>
            </a:endParaRPr>
          </a:p>
        </p:txBody>
      </p:sp>
    </p:spTree>
    <p:extLst>
      <p:ext uri="{BB962C8B-B14F-4D97-AF65-F5344CB8AC3E}">
        <p14:creationId xmlns:p14="http://schemas.microsoft.com/office/powerpoint/2010/main" val="401086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2;p2">
            <a:extLst>
              <a:ext uri="{FF2B5EF4-FFF2-40B4-BE49-F238E27FC236}">
                <a16:creationId xmlns:a16="http://schemas.microsoft.com/office/drawing/2014/main" id="{7DC989DD-86AF-5DAC-9CAB-E899A300E327}"/>
              </a:ext>
            </a:extLst>
          </p:cNvPr>
          <p:cNvSpPr txBox="1">
            <a:spLocks/>
          </p:cNvSpPr>
          <p:nvPr/>
        </p:nvSpPr>
        <p:spPr>
          <a:xfrm>
            <a:off x="194207" y="862642"/>
            <a:ext cx="8755586" cy="4934309"/>
          </a:xfrm>
          <a:prstGeom prst="rect">
            <a:avLst/>
          </a:prstGeom>
          <a:noFill/>
          <a:ln>
            <a:noFill/>
          </a:ln>
        </p:spPr>
        <p:txBody>
          <a:bodyPr spcFirstLastPara="1" wrap="square" lIns="68569" tIns="34275" rIns="68569" bIns="34275" anchor="t"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5740" indent="-205740" algn="ctr">
              <a:lnSpc>
                <a:spcPct val="100000"/>
              </a:lnSpc>
              <a:spcBef>
                <a:spcPts val="0"/>
              </a:spcBef>
              <a:buSzPct val="91688"/>
              <a:buNone/>
            </a:pPr>
            <a:r>
              <a:rPr lang="en-GB" sz="5561" b="1" dirty="0">
                <a:solidFill>
                  <a:srgbClr val="144C3B"/>
                </a:solidFill>
                <a:latin typeface="Trebuchet MS"/>
                <a:ea typeface="Trebuchet MS"/>
                <a:cs typeface="Trebuchet MS"/>
                <a:sym typeface="Trebuchet MS"/>
              </a:rPr>
              <a:t>Learning Intention</a:t>
            </a:r>
          </a:p>
          <a:p>
            <a:pPr marL="0" indent="0">
              <a:lnSpc>
                <a:spcPct val="100000"/>
              </a:lnSpc>
              <a:spcBef>
                <a:spcPts val="0"/>
              </a:spcBef>
              <a:buSzPct val="106856"/>
              <a:buNone/>
            </a:pPr>
            <a:endParaRPr lang="en-GB" sz="4772" b="1" dirty="0">
              <a:latin typeface="Trebuchet MS"/>
              <a:ea typeface="Trebuchet MS"/>
              <a:cs typeface="Trebuchet MS"/>
              <a:sym typeface="Trebuchet MS"/>
            </a:endParaRPr>
          </a:p>
          <a:p>
            <a:pPr marL="205740" indent="-205740" algn="ctr">
              <a:lnSpc>
                <a:spcPct val="100000"/>
              </a:lnSpc>
              <a:spcBef>
                <a:spcPts val="0"/>
              </a:spcBef>
              <a:buSzPct val="106856"/>
              <a:buNone/>
            </a:pPr>
            <a:r>
              <a:rPr lang="en-GB" sz="4772" b="1" dirty="0">
                <a:latin typeface="Trebuchet MS"/>
                <a:ea typeface="Trebuchet MS"/>
                <a:cs typeface="Trebuchet MS"/>
                <a:sym typeface="Trebuchet MS"/>
              </a:rPr>
              <a:t>To develop an understanding of genocide</a:t>
            </a:r>
          </a:p>
          <a:p>
            <a:pPr marL="0" indent="0">
              <a:lnSpc>
                <a:spcPct val="100000"/>
              </a:lnSpc>
              <a:spcBef>
                <a:spcPts val="0"/>
              </a:spcBef>
              <a:buSzPct val="106856"/>
              <a:buNone/>
            </a:pPr>
            <a:endParaRPr lang="en-GB" sz="4772" b="1" dirty="0">
              <a:latin typeface="Trebuchet MS"/>
              <a:ea typeface="Trebuchet MS"/>
              <a:cs typeface="Trebuchet MS"/>
              <a:sym typeface="Trebuchet MS"/>
            </a:endParaRPr>
          </a:p>
          <a:p>
            <a:pPr marL="205740" indent="-205740" algn="ctr">
              <a:lnSpc>
                <a:spcPct val="100000"/>
              </a:lnSpc>
              <a:spcBef>
                <a:spcPts val="0"/>
              </a:spcBef>
              <a:buSzPct val="94367"/>
              <a:buNone/>
            </a:pPr>
            <a:r>
              <a:rPr lang="en-GB" sz="5404" b="1" dirty="0">
                <a:solidFill>
                  <a:srgbClr val="144C3B"/>
                </a:solidFill>
                <a:latin typeface="Trebuchet MS"/>
                <a:ea typeface="Trebuchet MS"/>
                <a:cs typeface="Trebuchet MS"/>
                <a:sym typeface="Trebuchet MS"/>
              </a:rPr>
              <a:t>Success Criteria</a:t>
            </a:r>
          </a:p>
          <a:p>
            <a:pPr marL="205740" indent="-205740" algn="ctr">
              <a:lnSpc>
                <a:spcPct val="100000"/>
              </a:lnSpc>
              <a:spcBef>
                <a:spcPts val="0"/>
              </a:spcBef>
              <a:buSzPct val="106856"/>
              <a:buNone/>
            </a:pPr>
            <a:endParaRPr lang="en-GB" sz="4772" b="1" dirty="0">
              <a:latin typeface="Trebuchet MS"/>
              <a:ea typeface="Trebuchet MS"/>
              <a:cs typeface="Trebuchet MS"/>
              <a:sym typeface="Trebuchet MS"/>
            </a:endParaRPr>
          </a:p>
          <a:p>
            <a:pPr marL="205740" indent="-205740" algn="ctr">
              <a:lnSpc>
                <a:spcPct val="100000"/>
              </a:lnSpc>
              <a:spcBef>
                <a:spcPts val="0"/>
              </a:spcBef>
              <a:buSzPct val="106856"/>
              <a:buNone/>
            </a:pPr>
            <a:r>
              <a:rPr lang="en-GB" sz="4772" b="1" dirty="0">
                <a:latin typeface="Trebuchet MS"/>
                <a:ea typeface="Trebuchet MS"/>
                <a:cs typeface="Trebuchet MS"/>
                <a:sym typeface="Trebuchet MS"/>
              </a:rPr>
              <a:t>By the end of this lesson I will be able to:</a:t>
            </a:r>
          </a:p>
          <a:p>
            <a:pPr marL="985838" lvl="1" indent="449263">
              <a:lnSpc>
                <a:spcPct val="100000"/>
              </a:lnSpc>
              <a:spcBef>
                <a:spcPts val="0"/>
              </a:spcBef>
              <a:buSzPct val="106856"/>
              <a:tabLst>
                <a:tab pos="1344613" algn="l"/>
              </a:tabLst>
            </a:pPr>
            <a:endParaRPr lang="en-GB" sz="4372" b="1" dirty="0">
              <a:latin typeface="Trebuchet MS"/>
              <a:ea typeface="Trebuchet MS"/>
              <a:cs typeface="Trebuchet MS"/>
              <a:sym typeface="Trebuchet MS"/>
            </a:endParaRPr>
          </a:p>
          <a:p>
            <a:pPr marL="985838" lvl="1" indent="449263">
              <a:lnSpc>
                <a:spcPct val="100000"/>
              </a:lnSpc>
              <a:spcBef>
                <a:spcPts val="0"/>
              </a:spcBef>
              <a:buSzPct val="106856"/>
              <a:tabLst>
                <a:tab pos="1344613" algn="l"/>
              </a:tabLst>
            </a:pPr>
            <a:r>
              <a:rPr lang="en-GB" sz="4372" b="1" dirty="0">
                <a:latin typeface="Trebuchet MS"/>
                <a:ea typeface="Trebuchet MS"/>
                <a:cs typeface="Trebuchet MS"/>
                <a:sym typeface="Trebuchet MS"/>
              </a:rPr>
              <a:t>Define the term genocide</a:t>
            </a:r>
          </a:p>
          <a:p>
            <a:pPr marL="985838" lvl="1" indent="449263">
              <a:lnSpc>
                <a:spcPct val="100000"/>
              </a:lnSpc>
              <a:spcBef>
                <a:spcPts val="0"/>
              </a:spcBef>
              <a:buSzPct val="106856"/>
              <a:tabLst>
                <a:tab pos="1344613" algn="l"/>
              </a:tabLst>
            </a:pPr>
            <a:endParaRPr lang="en-GB" sz="4372" b="1" dirty="0">
              <a:latin typeface="Trebuchet MS"/>
              <a:ea typeface="Trebuchet MS"/>
              <a:cs typeface="Trebuchet MS"/>
              <a:sym typeface="Trebuchet MS"/>
            </a:endParaRPr>
          </a:p>
          <a:p>
            <a:pPr marL="985838" lvl="1" indent="449263">
              <a:lnSpc>
                <a:spcPct val="100000"/>
              </a:lnSpc>
              <a:spcBef>
                <a:spcPts val="0"/>
              </a:spcBef>
              <a:buSzPct val="106856"/>
              <a:tabLst>
                <a:tab pos="1344613" algn="l"/>
              </a:tabLst>
            </a:pPr>
            <a:r>
              <a:rPr lang="en-GB" sz="4372" b="1" dirty="0">
                <a:latin typeface="Trebuchet MS"/>
                <a:ea typeface="Trebuchet MS"/>
                <a:cs typeface="Trebuchet MS"/>
                <a:sym typeface="Trebuchet MS"/>
              </a:rPr>
              <a:t>Define the ten stages of genocide</a:t>
            </a:r>
          </a:p>
        </p:txBody>
      </p:sp>
    </p:spTree>
    <p:extLst>
      <p:ext uri="{BB962C8B-B14F-4D97-AF65-F5344CB8AC3E}">
        <p14:creationId xmlns:p14="http://schemas.microsoft.com/office/powerpoint/2010/main" val="363145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B08F-E34E-55BC-FF5B-7A1D8DD75306}"/>
              </a:ext>
            </a:extLst>
          </p:cNvPr>
          <p:cNvSpPr>
            <a:spLocks noGrp="1"/>
          </p:cNvSpPr>
          <p:nvPr>
            <p:ph type="title"/>
          </p:nvPr>
        </p:nvSpPr>
        <p:spPr/>
        <p:txBody>
          <a:bodyPr/>
          <a:lstStyle/>
          <a:p>
            <a:r>
              <a:rPr lang="en-US" sz="3300" dirty="0">
                <a:latin typeface="Trebuchet MS"/>
                <a:ea typeface="Trebuchet MS"/>
                <a:cs typeface="Trebuchet MS"/>
                <a:sym typeface="Trebuchet MS"/>
              </a:rPr>
              <a:t>What was the Srebrenica Genocide?</a:t>
            </a:r>
            <a:endParaRPr lang="en-GB" dirty="0"/>
          </a:p>
        </p:txBody>
      </p:sp>
      <p:sp>
        <p:nvSpPr>
          <p:cNvPr id="3" name="Content Placeholder 2">
            <a:extLst>
              <a:ext uri="{FF2B5EF4-FFF2-40B4-BE49-F238E27FC236}">
                <a16:creationId xmlns:a16="http://schemas.microsoft.com/office/drawing/2014/main" id="{2A0B6ED9-FBD0-8389-CCCA-460BC22BAE8D}"/>
              </a:ext>
            </a:extLst>
          </p:cNvPr>
          <p:cNvSpPr>
            <a:spLocks noGrp="1"/>
          </p:cNvSpPr>
          <p:nvPr>
            <p:ph idx="1"/>
          </p:nvPr>
        </p:nvSpPr>
        <p:spPr>
          <a:xfrm>
            <a:off x="628650" y="1228165"/>
            <a:ext cx="7886700" cy="4921623"/>
          </a:xfrm>
        </p:spPr>
        <p:txBody>
          <a:bodyPr>
            <a:normAutofit lnSpcReduction="10000"/>
          </a:bodyPr>
          <a:lstStyle/>
          <a:p>
            <a:pPr marL="0" indent="0">
              <a:lnSpc>
                <a:spcPct val="100000"/>
              </a:lnSpc>
              <a:spcBef>
                <a:spcPts val="0"/>
              </a:spcBef>
              <a:buClr>
                <a:srgbClr val="000000"/>
              </a:buClr>
              <a:buSzPts val="3600"/>
              <a:buNone/>
            </a:pPr>
            <a:r>
              <a:rPr lang="en-GB" sz="1800" dirty="0">
                <a:solidFill>
                  <a:schemeClr val="dk1"/>
                </a:solidFill>
                <a:latin typeface="Trebuchet MS"/>
                <a:ea typeface="Trebuchet MS"/>
                <a:cs typeface="Trebuchet MS"/>
                <a:sym typeface="Trebuchet MS"/>
              </a:rPr>
              <a:t>Yugoslavia began to disintegrate in 1991. Two states, Slovenia and Croatia, declared their independence. Six months later, in 1992, Bosnia declared independence.  The presidents of Serbia and Croatia join together and carve up Bosnia between themselves. Bosnia has limited weapons, so they were an easy target. </a:t>
            </a:r>
          </a:p>
          <a:p>
            <a:pPr marL="0" indent="0">
              <a:lnSpc>
                <a:spcPct val="100000"/>
              </a:lnSpc>
              <a:spcBef>
                <a:spcPts val="0"/>
              </a:spcBef>
              <a:buClr>
                <a:srgbClr val="000000"/>
              </a:buClr>
              <a:buSzPts val="3600"/>
              <a:buNone/>
            </a:pPr>
            <a:endParaRPr lang="en-GB" sz="1800" dirty="0">
              <a:solidFill>
                <a:schemeClr val="dk1"/>
              </a:solidFill>
              <a:latin typeface="Trebuchet MS"/>
              <a:ea typeface="Trebuchet MS"/>
              <a:cs typeface="Trebuchet MS"/>
              <a:sym typeface="Trebuchet MS"/>
            </a:endParaRPr>
          </a:p>
          <a:p>
            <a:pPr marL="0" indent="0">
              <a:lnSpc>
                <a:spcPct val="100000"/>
              </a:lnSpc>
              <a:spcBef>
                <a:spcPts val="0"/>
              </a:spcBef>
              <a:buClr>
                <a:srgbClr val="000000"/>
              </a:buClr>
              <a:buSzPts val="3600"/>
              <a:buNone/>
            </a:pPr>
            <a:r>
              <a:rPr lang="en-GB" sz="1800" dirty="0">
                <a:solidFill>
                  <a:schemeClr val="dk1"/>
                </a:solidFill>
                <a:latin typeface="Trebuchet MS"/>
                <a:ea typeface="Trebuchet MS"/>
                <a:cs typeface="Trebuchet MS"/>
                <a:sym typeface="Trebuchet MS"/>
              </a:rPr>
              <a:t>Many of the Bosnia Serb population were unhappy as they wanted to remain in the multicultural Bosnia they were used to and liked. However, </a:t>
            </a:r>
            <a:r>
              <a:rPr lang="en-GB" sz="1800" dirty="0" err="1">
                <a:solidFill>
                  <a:schemeClr val="dk1"/>
                </a:solidFill>
                <a:latin typeface="Trebuchet MS"/>
                <a:ea typeface="Trebuchet MS"/>
                <a:cs typeface="Trebuchet MS"/>
                <a:sym typeface="Trebuchet MS"/>
              </a:rPr>
              <a:t>Karadžić</a:t>
            </a:r>
            <a:r>
              <a:rPr lang="en-GB" sz="1800" dirty="0">
                <a:solidFill>
                  <a:schemeClr val="dk1"/>
                </a:solidFill>
                <a:latin typeface="Trebuchet MS"/>
                <a:ea typeface="Trebuchet MS"/>
                <a:cs typeface="Trebuchet MS"/>
                <a:sym typeface="Trebuchet MS"/>
              </a:rPr>
              <a:t>, the self-appointed leader of the Bosnia Serbs, did not want this to continue. A war against the Bosnian Muslims by the Bosnian Serb army (backed by Serbia) began. It was a war of aggression to destroy a people – Muslims.</a:t>
            </a:r>
          </a:p>
          <a:p>
            <a:pPr marL="0" indent="0">
              <a:lnSpc>
                <a:spcPct val="100000"/>
              </a:lnSpc>
              <a:spcBef>
                <a:spcPts val="0"/>
              </a:spcBef>
              <a:buClr>
                <a:srgbClr val="000000"/>
              </a:buClr>
              <a:buSzPts val="3600"/>
              <a:buNone/>
            </a:pPr>
            <a:endParaRPr lang="en-GB" sz="1800" dirty="0">
              <a:solidFill>
                <a:schemeClr val="dk1"/>
              </a:solidFill>
              <a:latin typeface="Trebuchet MS"/>
              <a:ea typeface="Trebuchet MS"/>
              <a:cs typeface="Trebuchet MS"/>
              <a:sym typeface="Trebuchet MS"/>
            </a:endParaRPr>
          </a:p>
          <a:p>
            <a:pPr marL="0" indent="0">
              <a:lnSpc>
                <a:spcPct val="100000"/>
              </a:lnSpc>
              <a:spcBef>
                <a:spcPts val="0"/>
              </a:spcBef>
              <a:buClr>
                <a:srgbClr val="000000"/>
              </a:buClr>
              <a:buSzPts val="3600"/>
              <a:buNone/>
            </a:pPr>
            <a:r>
              <a:rPr lang="en-GB" sz="1800" dirty="0">
                <a:solidFill>
                  <a:schemeClr val="dk1"/>
                </a:solidFill>
                <a:latin typeface="Trebuchet MS"/>
                <a:ea typeface="Trebuchet MS"/>
                <a:cs typeface="Trebuchet MS"/>
                <a:sym typeface="Trebuchet MS"/>
              </a:rPr>
              <a:t>And so, in Bosnia in 1992, began the Ten Stages of Genocide.  The 5 July 1995 until the 21 July 1995 saw eighteen days of hell reign down on the Bosnian Muslims of Srebrenica.</a:t>
            </a:r>
          </a:p>
          <a:p>
            <a:pPr marL="0" indent="0">
              <a:lnSpc>
                <a:spcPct val="100000"/>
              </a:lnSpc>
              <a:spcBef>
                <a:spcPts val="0"/>
              </a:spcBef>
              <a:buClr>
                <a:srgbClr val="000000"/>
              </a:buClr>
              <a:buSzPts val="3600"/>
              <a:buNone/>
            </a:pPr>
            <a:endParaRPr lang="en-GB" sz="1800" dirty="0">
              <a:solidFill>
                <a:schemeClr val="dk1"/>
              </a:solidFill>
              <a:latin typeface="Trebuchet MS"/>
              <a:ea typeface="Trebuchet MS"/>
              <a:cs typeface="Trebuchet MS"/>
              <a:sym typeface="Trebuchet MS"/>
            </a:endParaRPr>
          </a:p>
          <a:p>
            <a:pPr marL="0" indent="0">
              <a:lnSpc>
                <a:spcPct val="100000"/>
              </a:lnSpc>
              <a:spcBef>
                <a:spcPts val="0"/>
              </a:spcBef>
              <a:buClr>
                <a:srgbClr val="000000"/>
              </a:buClr>
              <a:buSzPts val="3600"/>
              <a:buNone/>
            </a:pPr>
            <a:r>
              <a:rPr lang="en-GB" sz="1800" dirty="0">
                <a:solidFill>
                  <a:schemeClr val="dk1"/>
                </a:solidFill>
                <a:latin typeface="Trebuchet MS"/>
                <a:ea typeface="Trebuchet MS"/>
                <a:cs typeface="Trebuchet MS"/>
                <a:sym typeface="Trebuchet MS"/>
              </a:rPr>
              <a:t>It was the first genocide on European soil since the Holocaust in the Second World War.</a:t>
            </a:r>
          </a:p>
        </p:txBody>
      </p:sp>
    </p:spTree>
    <p:extLst>
      <p:ext uri="{BB962C8B-B14F-4D97-AF65-F5344CB8AC3E}">
        <p14:creationId xmlns:p14="http://schemas.microsoft.com/office/powerpoint/2010/main" val="370467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E4B0-E132-DFA5-93BE-0658767F1106}"/>
              </a:ext>
            </a:extLst>
          </p:cNvPr>
          <p:cNvSpPr>
            <a:spLocks noGrp="1"/>
          </p:cNvSpPr>
          <p:nvPr>
            <p:ph type="title"/>
          </p:nvPr>
        </p:nvSpPr>
        <p:spPr/>
        <p:txBody>
          <a:bodyPr/>
          <a:lstStyle/>
          <a:p>
            <a:r>
              <a:rPr lang="en-US" sz="3300" dirty="0">
                <a:latin typeface="Trebuchet MS"/>
                <a:ea typeface="Trebuchet MS"/>
                <a:cs typeface="Trebuchet MS"/>
                <a:sym typeface="Trebuchet MS"/>
              </a:rPr>
              <a:t>Starter</a:t>
            </a:r>
            <a:endParaRPr lang="en-GB" dirty="0"/>
          </a:p>
        </p:txBody>
      </p:sp>
      <p:sp>
        <p:nvSpPr>
          <p:cNvPr id="3" name="Content Placeholder 2">
            <a:extLst>
              <a:ext uri="{FF2B5EF4-FFF2-40B4-BE49-F238E27FC236}">
                <a16:creationId xmlns:a16="http://schemas.microsoft.com/office/drawing/2014/main" id="{3FD48AB8-479B-2D9D-FD9D-B12B6DC9B1DA}"/>
              </a:ext>
            </a:extLst>
          </p:cNvPr>
          <p:cNvSpPr>
            <a:spLocks noGrp="1"/>
          </p:cNvSpPr>
          <p:nvPr>
            <p:ph idx="1"/>
          </p:nvPr>
        </p:nvSpPr>
        <p:spPr/>
        <p:txBody>
          <a:bodyPr/>
          <a:lstStyle/>
          <a:p>
            <a:pPr marL="0" indent="0" algn="just">
              <a:spcBef>
                <a:spcPts val="0"/>
              </a:spcBef>
              <a:buClr>
                <a:schemeClr val="dk1"/>
              </a:buClr>
              <a:buSzPts val="2400"/>
              <a:buNone/>
            </a:pPr>
            <a:r>
              <a:rPr lang="en-GB" b="1" dirty="0">
                <a:solidFill>
                  <a:schemeClr val="dk1"/>
                </a:solidFill>
                <a:latin typeface="Trebuchet MS"/>
                <a:ea typeface="Trebuchet MS"/>
                <a:cs typeface="Trebuchet MS"/>
                <a:sym typeface="Trebuchet MS"/>
              </a:rPr>
              <a:t>International law defines genocide as; </a:t>
            </a:r>
          </a:p>
          <a:p>
            <a:pPr marL="0" indent="0" algn="just">
              <a:spcBef>
                <a:spcPts val="0"/>
              </a:spcBef>
              <a:buClr>
                <a:schemeClr val="dk1"/>
              </a:buClr>
              <a:buSzPts val="2400"/>
              <a:buNone/>
            </a:pPr>
            <a:r>
              <a:rPr lang="en-GB" dirty="0">
                <a:solidFill>
                  <a:schemeClr val="dk1"/>
                </a:solidFill>
                <a:latin typeface="Trebuchet MS"/>
                <a:ea typeface="Trebuchet MS"/>
                <a:cs typeface="Trebuchet MS"/>
                <a:sym typeface="Trebuchet MS"/>
              </a:rPr>
              <a:t>“an act ‘committed with intent to destroy, in whole or in part, a national, ethnic, racial or religious group.”</a:t>
            </a:r>
          </a:p>
          <a:p>
            <a:pPr marL="0" indent="0" algn="just">
              <a:spcBef>
                <a:spcPts val="0"/>
              </a:spcBef>
              <a:buClr>
                <a:schemeClr val="dk1"/>
              </a:buClr>
              <a:buSzPts val="2400"/>
              <a:buNone/>
            </a:pPr>
            <a:endParaRPr lang="en-GB" dirty="0">
              <a:solidFill>
                <a:schemeClr val="dk1"/>
              </a:solidFill>
              <a:latin typeface="Trebuchet MS"/>
              <a:ea typeface="Trebuchet MS"/>
              <a:cs typeface="Trebuchet MS"/>
              <a:sym typeface="Trebuchet MS"/>
            </a:endParaRPr>
          </a:p>
          <a:p>
            <a:pPr marL="0" indent="0" algn="ctr">
              <a:spcBef>
                <a:spcPts val="0"/>
              </a:spcBef>
              <a:buClr>
                <a:schemeClr val="dk1"/>
              </a:buClr>
              <a:buSzPts val="2400"/>
              <a:buNone/>
            </a:pPr>
            <a:r>
              <a:rPr lang="en-GB" b="1" dirty="0">
                <a:solidFill>
                  <a:schemeClr val="dk1"/>
                </a:solidFill>
                <a:latin typeface="Trebuchet MS"/>
                <a:ea typeface="Trebuchet MS"/>
                <a:cs typeface="Trebuchet MS"/>
                <a:sym typeface="Trebuchet MS"/>
              </a:rPr>
              <a:t>How do you think hatred and prejudice becomes genocide?</a:t>
            </a:r>
          </a:p>
          <a:p>
            <a:endParaRPr lang="en-GB" dirty="0"/>
          </a:p>
        </p:txBody>
      </p:sp>
      <p:pic>
        <p:nvPicPr>
          <p:cNvPr id="7" name="Google Shape;348;ge5d2935de9_0_9">
            <a:extLst>
              <a:ext uri="{FF2B5EF4-FFF2-40B4-BE49-F238E27FC236}">
                <a16:creationId xmlns:a16="http://schemas.microsoft.com/office/drawing/2014/main" id="{8E7CD167-9336-F460-A0E3-317FBF32BC4D}"/>
              </a:ext>
            </a:extLst>
          </p:cNvPr>
          <p:cNvPicPr preferRelativeResize="0"/>
          <p:nvPr/>
        </p:nvPicPr>
        <p:blipFill rotWithShape="1">
          <a:blip r:embed="rId2">
            <a:alphaModFix/>
          </a:blip>
          <a:srcRect t="11582"/>
          <a:stretch/>
        </p:blipFill>
        <p:spPr>
          <a:xfrm>
            <a:off x="3227784" y="4480690"/>
            <a:ext cx="2688432" cy="1628489"/>
          </a:xfrm>
          <a:prstGeom prst="rect">
            <a:avLst/>
          </a:prstGeom>
          <a:noFill/>
          <a:ln>
            <a:noFill/>
          </a:ln>
        </p:spPr>
      </p:pic>
      <p:sp>
        <p:nvSpPr>
          <p:cNvPr id="8" name="Google Shape;349;ge5d2935de9_0_9">
            <a:extLst>
              <a:ext uri="{FF2B5EF4-FFF2-40B4-BE49-F238E27FC236}">
                <a16:creationId xmlns:a16="http://schemas.microsoft.com/office/drawing/2014/main" id="{E489B0F0-B5D1-CEE5-1767-FC4881261290}"/>
              </a:ext>
            </a:extLst>
          </p:cNvPr>
          <p:cNvSpPr txBox="1"/>
          <p:nvPr/>
        </p:nvSpPr>
        <p:spPr>
          <a:xfrm>
            <a:off x="3118773" y="4725455"/>
            <a:ext cx="1895997" cy="715550"/>
          </a:xfrm>
          <a:prstGeom prst="rect">
            <a:avLst/>
          </a:prstGeom>
          <a:noFill/>
          <a:ln>
            <a:noFill/>
          </a:ln>
        </p:spPr>
        <p:txBody>
          <a:bodyPr spcFirstLastPara="1" wrap="square" lIns="68569" tIns="34275" rIns="68569" bIns="34275" anchor="t" anchorCtr="0">
            <a:spAutoFit/>
          </a:bodyPr>
          <a:lstStyle/>
          <a:p>
            <a:pPr algn="ctr">
              <a:buClr>
                <a:srgbClr val="000000"/>
              </a:buClr>
              <a:buSzPts val="2800"/>
            </a:pPr>
            <a:r>
              <a:rPr lang="en-US" sz="2100" b="1" dirty="0">
                <a:solidFill>
                  <a:srgbClr val="FFFFFF"/>
                </a:solidFill>
                <a:latin typeface="Caveat"/>
                <a:ea typeface="Caveat"/>
                <a:cs typeface="Caveat"/>
                <a:sym typeface="Caveat"/>
              </a:rPr>
              <a:t>Class </a:t>
            </a:r>
            <a:endParaRPr sz="2100" b="1" dirty="0">
              <a:solidFill>
                <a:srgbClr val="FFFFFF"/>
              </a:solidFill>
              <a:latin typeface="Caveat"/>
              <a:ea typeface="Caveat"/>
              <a:cs typeface="Caveat"/>
              <a:sym typeface="Caveat"/>
            </a:endParaRPr>
          </a:p>
          <a:p>
            <a:pPr algn="ctr">
              <a:buClr>
                <a:srgbClr val="000000"/>
              </a:buClr>
              <a:buSzPts val="2800"/>
            </a:pPr>
            <a:r>
              <a:rPr lang="en-US" sz="2100" b="1" dirty="0">
                <a:solidFill>
                  <a:srgbClr val="FFFFFF"/>
                </a:solidFill>
                <a:latin typeface="Caveat"/>
                <a:ea typeface="Caveat"/>
                <a:cs typeface="Caveat"/>
                <a:sym typeface="Caveat"/>
              </a:rPr>
              <a:t>Discussion</a:t>
            </a:r>
            <a:endParaRPr sz="2100" dirty="0">
              <a:solidFill>
                <a:srgbClr val="FFFFFF"/>
              </a:solidFill>
              <a:latin typeface="Caveat"/>
              <a:ea typeface="Caveat"/>
              <a:cs typeface="Caveat"/>
              <a:sym typeface="Caveat"/>
            </a:endParaRPr>
          </a:p>
        </p:txBody>
      </p:sp>
    </p:spTree>
    <p:extLst>
      <p:ext uri="{BB962C8B-B14F-4D97-AF65-F5344CB8AC3E}">
        <p14:creationId xmlns:p14="http://schemas.microsoft.com/office/powerpoint/2010/main" val="257049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47CE1-5646-D491-3F0E-4339502AD25A}"/>
              </a:ext>
            </a:extLst>
          </p:cNvPr>
          <p:cNvSpPr>
            <a:spLocks noGrp="1"/>
          </p:cNvSpPr>
          <p:nvPr>
            <p:ph type="title"/>
          </p:nvPr>
        </p:nvSpPr>
        <p:spPr/>
        <p:txBody>
          <a:bodyPr/>
          <a:lstStyle/>
          <a:p>
            <a:r>
              <a:rPr lang="en-GB" dirty="0"/>
              <a:t>ACTIVITY - The 10 Stages of Genocide</a:t>
            </a:r>
          </a:p>
        </p:txBody>
      </p:sp>
      <p:sp>
        <p:nvSpPr>
          <p:cNvPr id="5" name="Content Placeholder 4">
            <a:extLst>
              <a:ext uri="{FF2B5EF4-FFF2-40B4-BE49-F238E27FC236}">
                <a16:creationId xmlns:a16="http://schemas.microsoft.com/office/drawing/2014/main" id="{A30A6A6A-6371-0AD7-219B-AB75E975DD3D}"/>
              </a:ext>
            </a:extLst>
          </p:cNvPr>
          <p:cNvSpPr>
            <a:spLocks noGrp="1"/>
          </p:cNvSpPr>
          <p:nvPr>
            <p:ph sz="half" idx="1"/>
          </p:nvPr>
        </p:nvSpPr>
        <p:spPr/>
        <p:txBody>
          <a:bodyPr>
            <a:normAutofit fontScale="92500" lnSpcReduction="20000"/>
          </a:bodyPr>
          <a:lstStyle/>
          <a:p>
            <a:pPr marL="342900" indent="-285750">
              <a:lnSpc>
                <a:spcPct val="125000"/>
              </a:lnSpc>
              <a:spcBef>
                <a:spcPts val="360"/>
              </a:spcBef>
              <a:buClr>
                <a:schemeClr val="dk1"/>
              </a:buClr>
              <a:buSzPts val="2400"/>
              <a:buFont typeface="Trebuchet MS"/>
              <a:buAutoNum type="arabicPeriod"/>
            </a:pPr>
            <a:r>
              <a:rPr lang="fr-FR" b="1" dirty="0">
                <a:solidFill>
                  <a:schemeClr val="dk1"/>
                </a:solidFill>
                <a:latin typeface="Trebuchet MS"/>
                <a:ea typeface="Trebuchet MS"/>
                <a:cs typeface="Trebuchet MS"/>
                <a:sym typeface="Trebuchet MS"/>
              </a:rPr>
              <a:t>Classification</a:t>
            </a:r>
            <a:endParaRPr lang="fr-FR" sz="2400" dirty="0">
              <a:solidFill>
                <a:schemeClr val="dk1"/>
              </a:solidFill>
              <a:latin typeface="Trebuchet MS"/>
              <a:ea typeface="Trebuchet MS"/>
              <a:cs typeface="Trebuchet MS"/>
              <a:sym typeface="Trebuchet MS"/>
            </a:endParaRPr>
          </a:p>
          <a:p>
            <a:pPr marL="342900" indent="-285750">
              <a:lnSpc>
                <a:spcPct val="125000"/>
              </a:lnSpc>
              <a:spcBef>
                <a:spcPts val="0"/>
              </a:spcBef>
              <a:buClr>
                <a:schemeClr val="dk1"/>
              </a:buClr>
              <a:buSzPts val="2400"/>
              <a:buFont typeface="Trebuchet MS"/>
              <a:buAutoNum type="arabicPeriod"/>
            </a:pPr>
            <a:r>
              <a:rPr lang="fr-FR" b="1" dirty="0">
                <a:solidFill>
                  <a:schemeClr val="dk1"/>
                </a:solidFill>
                <a:latin typeface="Trebuchet MS"/>
                <a:ea typeface="Trebuchet MS"/>
                <a:cs typeface="Trebuchet MS"/>
                <a:sym typeface="Trebuchet MS"/>
              </a:rPr>
              <a:t>Symbolisation</a:t>
            </a:r>
            <a:endParaRPr lang="fr-FR" sz="2400" dirty="0">
              <a:solidFill>
                <a:schemeClr val="dk1"/>
              </a:solidFill>
              <a:latin typeface="Trebuchet MS"/>
              <a:ea typeface="Trebuchet MS"/>
              <a:cs typeface="Trebuchet MS"/>
              <a:sym typeface="Trebuchet MS"/>
            </a:endParaRPr>
          </a:p>
          <a:p>
            <a:pPr marL="342900" indent="-285750">
              <a:lnSpc>
                <a:spcPct val="125000"/>
              </a:lnSpc>
              <a:spcBef>
                <a:spcPts val="0"/>
              </a:spcBef>
              <a:buClr>
                <a:schemeClr val="dk1"/>
              </a:buClr>
              <a:buSzPts val="2400"/>
              <a:buFont typeface="Trebuchet MS"/>
              <a:buAutoNum type="arabicPeriod"/>
            </a:pPr>
            <a:r>
              <a:rPr lang="fr-FR" b="1" dirty="0">
                <a:solidFill>
                  <a:schemeClr val="dk1"/>
                </a:solidFill>
                <a:latin typeface="Trebuchet MS"/>
                <a:ea typeface="Trebuchet MS"/>
                <a:cs typeface="Trebuchet MS"/>
                <a:sym typeface="Trebuchet MS"/>
              </a:rPr>
              <a:t>Discrimination</a:t>
            </a:r>
            <a:endParaRPr lang="fr-FR" sz="2400" dirty="0">
              <a:solidFill>
                <a:schemeClr val="dk1"/>
              </a:solidFill>
              <a:latin typeface="Trebuchet MS"/>
              <a:ea typeface="Trebuchet MS"/>
              <a:cs typeface="Trebuchet MS"/>
              <a:sym typeface="Trebuchet MS"/>
            </a:endParaRPr>
          </a:p>
          <a:p>
            <a:pPr marL="342900" indent="-285750">
              <a:lnSpc>
                <a:spcPct val="125000"/>
              </a:lnSpc>
              <a:spcBef>
                <a:spcPts val="0"/>
              </a:spcBef>
              <a:buClr>
                <a:schemeClr val="dk1"/>
              </a:buClr>
              <a:buSzPts val="2400"/>
              <a:buFont typeface="Trebuchet MS"/>
              <a:buAutoNum type="arabicPeriod"/>
            </a:pPr>
            <a:r>
              <a:rPr lang="fr-FR" b="1" dirty="0" err="1">
                <a:solidFill>
                  <a:schemeClr val="dk1"/>
                </a:solidFill>
                <a:latin typeface="Trebuchet MS"/>
                <a:ea typeface="Trebuchet MS"/>
                <a:cs typeface="Trebuchet MS"/>
                <a:sym typeface="Trebuchet MS"/>
              </a:rPr>
              <a:t>Dehumanisation</a:t>
            </a:r>
            <a:endParaRPr lang="fr-FR" sz="2400" dirty="0">
              <a:solidFill>
                <a:schemeClr val="dk1"/>
              </a:solidFill>
              <a:latin typeface="Trebuchet MS"/>
              <a:ea typeface="Trebuchet MS"/>
              <a:cs typeface="Trebuchet MS"/>
              <a:sym typeface="Trebuchet MS"/>
            </a:endParaRPr>
          </a:p>
          <a:p>
            <a:pPr marL="342900" indent="-285750">
              <a:lnSpc>
                <a:spcPct val="125000"/>
              </a:lnSpc>
              <a:spcBef>
                <a:spcPts val="0"/>
              </a:spcBef>
              <a:buClr>
                <a:schemeClr val="dk1"/>
              </a:buClr>
              <a:buSzPts val="2400"/>
              <a:buFont typeface="Trebuchet MS"/>
              <a:buAutoNum type="arabicPeriod"/>
            </a:pPr>
            <a:r>
              <a:rPr lang="fr-FR" b="1" dirty="0">
                <a:solidFill>
                  <a:schemeClr val="dk1"/>
                </a:solidFill>
                <a:latin typeface="Trebuchet MS"/>
                <a:ea typeface="Trebuchet MS"/>
                <a:cs typeface="Trebuchet MS"/>
                <a:sym typeface="Trebuchet MS"/>
              </a:rPr>
              <a:t>Organisation</a:t>
            </a:r>
            <a:endParaRPr lang="fr-FR" sz="2400" dirty="0">
              <a:solidFill>
                <a:schemeClr val="dk1"/>
              </a:solidFill>
              <a:latin typeface="Trebuchet MS"/>
              <a:ea typeface="Trebuchet MS"/>
              <a:cs typeface="Trebuchet MS"/>
              <a:sym typeface="Trebuchet MS"/>
            </a:endParaRPr>
          </a:p>
          <a:p>
            <a:pPr marL="342900" indent="-285750">
              <a:lnSpc>
                <a:spcPct val="125000"/>
              </a:lnSpc>
              <a:spcBef>
                <a:spcPts val="0"/>
              </a:spcBef>
              <a:buClr>
                <a:schemeClr val="dk1"/>
              </a:buClr>
              <a:buSzPts val="2400"/>
              <a:buFont typeface="Trebuchet MS"/>
              <a:buAutoNum type="arabicPeriod"/>
            </a:pPr>
            <a:r>
              <a:rPr lang="fr-FR" b="1" dirty="0">
                <a:solidFill>
                  <a:schemeClr val="dk1"/>
                </a:solidFill>
                <a:latin typeface="Trebuchet MS"/>
                <a:ea typeface="Trebuchet MS"/>
                <a:cs typeface="Trebuchet MS"/>
                <a:sym typeface="Trebuchet MS"/>
              </a:rPr>
              <a:t>Polarisation</a:t>
            </a:r>
            <a:endParaRPr lang="fr-FR" sz="2400" dirty="0">
              <a:solidFill>
                <a:schemeClr val="dk1"/>
              </a:solidFill>
              <a:latin typeface="Trebuchet MS"/>
              <a:ea typeface="Trebuchet MS"/>
              <a:cs typeface="Trebuchet MS"/>
              <a:sym typeface="Trebuchet MS"/>
            </a:endParaRPr>
          </a:p>
          <a:p>
            <a:pPr marL="342900" indent="-285750">
              <a:lnSpc>
                <a:spcPct val="125000"/>
              </a:lnSpc>
              <a:spcBef>
                <a:spcPts val="0"/>
              </a:spcBef>
              <a:buClr>
                <a:schemeClr val="dk1"/>
              </a:buClr>
              <a:buSzPts val="2400"/>
              <a:buFont typeface="Trebuchet MS"/>
              <a:buAutoNum type="arabicPeriod"/>
            </a:pPr>
            <a:r>
              <a:rPr lang="fr-FR" b="1" dirty="0" err="1">
                <a:solidFill>
                  <a:schemeClr val="dk1"/>
                </a:solidFill>
                <a:latin typeface="Trebuchet MS"/>
                <a:ea typeface="Trebuchet MS"/>
                <a:cs typeface="Trebuchet MS"/>
                <a:sym typeface="Trebuchet MS"/>
              </a:rPr>
              <a:t>Preparation</a:t>
            </a:r>
            <a:endParaRPr lang="fr-FR" sz="2400" dirty="0">
              <a:solidFill>
                <a:schemeClr val="dk1"/>
              </a:solidFill>
              <a:latin typeface="Trebuchet MS"/>
              <a:ea typeface="Trebuchet MS"/>
              <a:cs typeface="Trebuchet MS"/>
              <a:sym typeface="Trebuchet MS"/>
            </a:endParaRPr>
          </a:p>
          <a:p>
            <a:pPr marL="342900" indent="-285750">
              <a:lnSpc>
                <a:spcPct val="125000"/>
              </a:lnSpc>
              <a:spcBef>
                <a:spcPts val="0"/>
              </a:spcBef>
              <a:buClr>
                <a:schemeClr val="dk1"/>
              </a:buClr>
              <a:buSzPts val="2400"/>
              <a:buFont typeface="Trebuchet MS"/>
              <a:buAutoNum type="arabicPeriod"/>
            </a:pPr>
            <a:r>
              <a:rPr lang="fr-FR" b="1" dirty="0" err="1">
                <a:solidFill>
                  <a:schemeClr val="dk1"/>
                </a:solidFill>
                <a:latin typeface="Trebuchet MS"/>
                <a:ea typeface="Trebuchet MS"/>
                <a:cs typeface="Trebuchet MS"/>
                <a:sym typeface="Trebuchet MS"/>
              </a:rPr>
              <a:t>Persecution</a:t>
            </a:r>
            <a:endParaRPr lang="fr-FR" sz="2400" dirty="0">
              <a:solidFill>
                <a:schemeClr val="dk1"/>
              </a:solidFill>
              <a:latin typeface="Trebuchet MS"/>
              <a:ea typeface="Trebuchet MS"/>
              <a:cs typeface="Trebuchet MS"/>
              <a:sym typeface="Trebuchet MS"/>
            </a:endParaRPr>
          </a:p>
          <a:p>
            <a:pPr marL="342900" indent="-285750">
              <a:lnSpc>
                <a:spcPct val="125000"/>
              </a:lnSpc>
              <a:spcBef>
                <a:spcPts val="0"/>
              </a:spcBef>
              <a:buClr>
                <a:schemeClr val="dk1"/>
              </a:buClr>
              <a:buSzPts val="2400"/>
              <a:buFont typeface="Trebuchet MS"/>
              <a:buAutoNum type="arabicPeriod"/>
            </a:pPr>
            <a:r>
              <a:rPr lang="fr-FR" b="1" dirty="0">
                <a:solidFill>
                  <a:schemeClr val="dk1"/>
                </a:solidFill>
                <a:latin typeface="Trebuchet MS"/>
                <a:ea typeface="Trebuchet MS"/>
                <a:cs typeface="Trebuchet MS"/>
                <a:sym typeface="Trebuchet MS"/>
              </a:rPr>
              <a:t>Extermination</a:t>
            </a:r>
            <a:endParaRPr lang="fr-FR" sz="2400" dirty="0">
              <a:solidFill>
                <a:schemeClr val="dk1"/>
              </a:solidFill>
              <a:latin typeface="Trebuchet MS"/>
              <a:ea typeface="Trebuchet MS"/>
              <a:cs typeface="Trebuchet MS"/>
              <a:sym typeface="Trebuchet MS"/>
            </a:endParaRPr>
          </a:p>
          <a:p>
            <a:pPr marL="342900" indent="-285750">
              <a:lnSpc>
                <a:spcPct val="125000"/>
              </a:lnSpc>
              <a:spcBef>
                <a:spcPts val="0"/>
              </a:spcBef>
              <a:buClr>
                <a:schemeClr val="dk1"/>
              </a:buClr>
              <a:buSzPts val="2400"/>
              <a:buFont typeface="Trebuchet MS"/>
              <a:buAutoNum type="arabicPeriod"/>
            </a:pPr>
            <a:r>
              <a:rPr lang="fr-FR" b="1" dirty="0">
                <a:solidFill>
                  <a:schemeClr val="dk1"/>
                </a:solidFill>
                <a:latin typeface="Trebuchet MS"/>
                <a:ea typeface="Trebuchet MS"/>
                <a:cs typeface="Trebuchet MS"/>
                <a:sym typeface="Trebuchet MS"/>
              </a:rPr>
              <a:t>Denial</a:t>
            </a:r>
            <a:endParaRPr lang="fr-FR" sz="2400" dirty="0">
              <a:solidFill>
                <a:schemeClr val="dk1"/>
              </a:solidFill>
              <a:latin typeface="Trebuchet MS"/>
              <a:ea typeface="Trebuchet MS"/>
              <a:cs typeface="Trebuchet MS"/>
              <a:sym typeface="Trebuchet MS"/>
            </a:endParaRPr>
          </a:p>
          <a:p>
            <a:endParaRPr lang="en-GB" dirty="0"/>
          </a:p>
        </p:txBody>
      </p:sp>
      <p:sp>
        <p:nvSpPr>
          <p:cNvPr id="6" name="Content Placeholder 5">
            <a:extLst>
              <a:ext uri="{FF2B5EF4-FFF2-40B4-BE49-F238E27FC236}">
                <a16:creationId xmlns:a16="http://schemas.microsoft.com/office/drawing/2014/main" id="{9DABBC1F-1D68-505B-ECE9-4ADC59B56BAB}"/>
              </a:ext>
            </a:extLst>
          </p:cNvPr>
          <p:cNvSpPr>
            <a:spLocks noGrp="1"/>
          </p:cNvSpPr>
          <p:nvPr>
            <p:ph sz="half" idx="2"/>
          </p:nvPr>
        </p:nvSpPr>
        <p:spPr>
          <a:xfrm>
            <a:off x="4066163" y="1614791"/>
            <a:ext cx="4656496" cy="4698459"/>
          </a:xfrm>
          <a:ln w="31750" cmpd="sng">
            <a:solidFill>
              <a:schemeClr val="tx1">
                <a:lumMod val="50000"/>
                <a:lumOff val="50000"/>
              </a:schemeClr>
            </a:solidFill>
            <a:round/>
          </a:ln>
          <a:effectLst/>
        </p:spPr>
        <p:txBody>
          <a:bodyPr anchor="ctr" anchorCtr="1">
            <a:normAutofit fontScale="92500" lnSpcReduction="20000"/>
          </a:bodyPr>
          <a:lstStyle/>
          <a:p>
            <a:pPr marL="0" indent="0">
              <a:lnSpc>
                <a:spcPct val="120000"/>
              </a:lnSpc>
              <a:spcBef>
                <a:spcPts val="0"/>
              </a:spcBef>
              <a:buNone/>
            </a:pPr>
            <a:r>
              <a:rPr lang="en-GB" sz="2600" b="1" dirty="0">
                <a:solidFill>
                  <a:srgbClr val="008952"/>
                </a:solidFill>
                <a:latin typeface="Trebuchet MS"/>
                <a:ea typeface="Trebuchet MS"/>
                <a:cs typeface="Trebuchet MS"/>
                <a:sym typeface="Trebuchet MS"/>
              </a:rPr>
              <a:t>WHAT TO DO:</a:t>
            </a:r>
            <a:endParaRPr lang="en-GB" sz="2600" dirty="0">
              <a:solidFill>
                <a:srgbClr val="008952"/>
              </a:solidFill>
              <a:latin typeface="Trebuchet MS"/>
              <a:ea typeface="Trebuchet MS"/>
              <a:cs typeface="Trebuchet MS"/>
              <a:sym typeface="Trebuchet MS"/>
            </a:endParaRPr>
          </a:p>
          <a:p>
            <a:pPr marL="0" indent="0">
              <a:lnSpc>
                <a:spcPct val="120000"/>
              </a:lnSpc>
              <a:spcBef>
                <a:spcPts val="0"/>
              </a:spcBef>
              <a:buNone/>
            </a:pPr>
            <a:endParaRPr lang="en-GB" sz="1200" b="1" dirty="0">
              <a:solidFill>
                <a:schemeClr val="dk1"/>
              </a:solidFill>
              <a:latin typeface="Trebuchet MS"/>
              <a:ea typeface="Trebuchet MS"/>
              <a:cs typeface="Trebuchet MS"/>
              <a:sym typeface="Trebuchet MS"/>
            </a:endParaRPr>
          </a:p>
          <a:p>
            <a:pPr marL="0" indent="0">
              <a:lnSpc>
                <a:spcPct val="120000"/>
              </a:lnSpc>
              <a:spcBef>
                <a:spcPts val="0"/>
              </a:spcBef>
              <a:buNone/>
            </a:pPr>
            <a:r>
              <a:rPr lang="en-GB" sz="2600" dirty="0">
                <a:solidFill>
                  <a:schemeClr val="dk1"/>
                </a:solidFill>
                <a:latin typeface="Trebuchet MS"/>
                <a:ea typeface="Trebuchet MS"/>
                <a:cs typeface="Trebuchet MS"/>
                <a:sym typeface="Trebuchet MS"/>
              </a:rPr>
              <a:t>You will be working in groups.</a:t>
            </a:r>
            <a:endParaRPr lang="en-GB" sz="2600" dirty="0">
              <a:latin typeface="Trebuchet MS"/>
              <a:ea typeface="Trebuchet MS"/>
              <a:cs typeface="Trebuchet MS"/>
              <a:sym typeface="Trebuchet MS"/>
            </a:endParaRPr>
          </a:p>
          <a:p>
            <a:pPr marL="0" indent="0">
              <a:lnSpc>
                <a:spcPct val="120000"/>
              </a:lnSpc>
              <a:spcBef>
                <a:spcPts val="0"/>
              </a:spcBef>
              <a:buNone/>
            </a:pPr>
            <a:endParaRPr lang="en-GB" sz="2600" dirty="0">
              <a:solidFill>
                <a:schemeClr val="dk1"/>
              </a:solidFill>
              <a:latin typeface="Trebuchet MS"/>
              <a:ea typeface="Trebuchet MS"/>
              <a:cs typeface="Trebuchet MS"/>
              <a:sym typeface="Trebuchet MS"/>
            </a:endParaRPr>
          </a:p>
          <a:p>
            <a:pPr marL="0" indent="0">
              <a:lnSpc>
                <a:spcPct val="120000"/>
              </a:lnSpc>
              <a:spcBef>
                <a:spcPts val="0"/>
              </a:spcBef>
              <a:buNone/>
            </a:pPr>
            <a:r>
              <a:rPr lang="en-GB" sz="2600" dirty="0">
                <a:solidFill>
                  <a:schemeClr val="dk1"/>
                </a:solidFill>
                <a:latin typeface="Trebuchet MS"/>
                <a:ea typeface="Trebuchet MS"/>
                <a:cs typeface="Trebuchet MS"/>
                <a:sym typeface="Trebuchet MS"/>
              </a:rPr>
              <a:t>Collect a “Ten Stages” pack and match up the following:</a:t>
            </a:r>
          </a:p>
          <a:p>
            <a:pPr marL="0" indent="0">
              <a:lnSpc>
                <a:spcPct val="120000"/>
              </a:lnSpc>
              <a:spcBef>
                <a:spcPts val="0"/>
              </a:spcBef>
              <a:buNone/>
            </a:pPr>
            <a:r>
              <a:rPr lang="en-GB" sz="2600" dirty="0">
                <a:solidFill>
                  <a:schemeClr val="dk1"/>
                </a:solidFill>
                <a:latin typeface="Trebuchet MS"/>
                <a:ea typeface="Trebuchet MS"/>
                <a:cs typeface="Trebuchet MS"/>
                <a:sym typeface="Trebuchet MS"/>
              </a:rPr>
              <a:t>The 10 stages of genocide</a:t>
            </a:r>
            <a:endParaRPr lang="en-GB" sz="2600" dirty="0">
              <a:latin typeface="Trebuchet MS"/>
              <a:ea typeface="Trebuchet MS"/>
              <a:cs typeface="Trebuchet MS"/>
              <a:sym typeface="Trebuchet MS"/>
            </a:endParaRPr>
          </a:p>
          <a:p>
            <a:pPr marL="0" indent="0">
              <a:lnSpc>
                <a:spcPct val="120000"/>
              </a:lnSpc>
              <a:spcBef>
                <a:spcPts val="0"/>
              </a:spcBef>
              <a:buNone/>
            </a:pPr>
            <a:r>
              <a:rPr lang="en-GB" sz="2600" dirty="0">
                <a:solidFill>
                  <a:schemeClr val="dk1"/>
                </a:solidFill>
                <a:latin typeface="Trebuchet MS"/>
                <a:ea typeface="Trebuchet MS"/>
                <a:cs typeface="Trebuchet MS"/>
                <a:sym typeface="Trebuchet MS"/>
              </a:rPr>
              <a:t>The definition of each stage</a:t>
            </a:r>
            <a:endParaRPr lang="en-GB" sz="2600" dirty="0">
              <a:latin typeface="Trebuchet MS"/>
              <a:ea typeface="Trebuchet MS"/>
              <a:cs typeface="Trebuchet MS"/>
              <a:sym typeface="Trebuchet MS"/>
            </a:endParaRPr>
          </a:p>
          <a:p>
            <a:pPr marL="0" indent="0">
              <a:lnSpc>
                <a:spcPct val="120000"/>
              </a:lnSpc>
              <a:spcBef>
                <a:spcPts val="0"/>
              </a:spcBef>
              <a:buNone/>
            </a:pPr>
            <a:r>
              <a:rPr lang="en-GB" sz="2600" dirty="0">
                <a:solidFill>
                  <a:schemeClr val="dk1"/>
                </a:solidFill>
                <a:latin typeface="Trebuchet MS"/>
                <a:ea typeface="Trebuchet MS"/>
                <a:cs typeface="Trebuchet MS"/>
                <a:sym typeface="Trebuchet MS"/>
              </a:rPr>
              <a:t>The example at each stage</a:t>
            </a:r>
            <a:endParaRPr lang="en-GB" sz="2600" dirty="0">
              <a:latin typeface="Trebuchet MS"/>
              <a:ea typeface="Trebuchet MS"/>
              <a:cs typeface="Trebuchet MS"/>
              <a:sym typeface="Trebuchet MS"/>
            </a:endParaRPr>
          </a:p>
          <a:p>
            <a:pPr marL="0" indent="0">
              <a:lnSpc>
                <a:spcPct val="120000"/>
              </a:lnSpc>
              <a:spcBef>
                <a:spcPts val="0"/>
              </a:spcBef>
              <a:buNone/>
            </a:pPr>
            <a:endParaRPr lang="en-GB" sz="2600" dirty="0">
              <a:solidFill>
                <a:schemeClr val="dk1"/>
              </a:solidFill>
              <a:latin typeface="Trebuchet MS"/>
              <a:ea typeface="Trebuchet MS"/>
              <a:cs typeface="Trebuchet MS"/>
              <a:sym typeface="Trebuchet MS"/>
            </a:endParaRPr>
          </a:p>
          <a:p>
            <a:pPr marL="0" indent="0">
              <a:lnSpc>
                <a:spcPct val="120000"/>
              </a:lnSpc>
              <a:spcBef>
                <a:spcPts val="0"/>
              </a:spcBef>
              <a:buNone/>
            </a:pPr>
            <a:r>
              <a:rPr lang="en-GB" sz="2600" dirty="0">
                <a:solidFill>
                  <a:schemeClr val="dk1"/>
                </a:solidFill>
                <a:latin typeface="Trebuchet MS"/>
                <a:ea typeface="Trebuchet MS"/>
                <a:cs typeface="Trebuchet MS"/>
                <a:sym typeface="Trebuchet MS"/>
              </a:rPr>
              <a:t>You have </a:t>
            </a:r>
            <a:r>
              <a:rPr lang="en-GB" sz="2600" b="1" dirty="0">
                <a:solidFill>
                  <a:schemeClr val="dk1"/>
                </a:solidFill>
                <a:latin typeface="Trebuchet MS"/>
                <a:ea typeface="Trebuchet MS"/>
                <a:cs typeface="Trebuchet MS"/>
                <a:sym typeface="Trebuchet MS"/>
              </a:rPr>
              <a:t>fifteen minutes</a:t>
            </a:r>
            <a:r>
              <a:rPr lang="en-GB" sz="2600" dirty="0">
                <a:solidFill>
                  <a:schemeClr val="dk1"/>
                </a:solidFill>
                <a:latin typeface="Trebuchet MS"/>
                <a:ea typeface="Trebuchet MS"/>
                <a:cs typeface="Trebuchet MS"/>
                <a:sym typeface="Trebuchet MS"/>
              </a:rPr>
              <a:t> to complete this task</a:t>
            </a:r>
          </a:p>
        </p:txBody>
      </p:sp>
      <p:sp>
        <p:nvSpPr>
          <p:cNvPr id="7" name="Cloud 6">
            <a:extLst>
              <a:ext uri="{FF2B5EF4-FFF2-40B4-BE49-F238E27FC236}">
                <a16:creationId xmlns:a16="http://schemas.microsoft.com/office/drawing/2014/main" id="{2B686A7B-BF58-7980-15B9-94E4917FF529}"/>
              </a:ext>
            </a:extLst>
          </p:cNvPr>
          <p:cNvSpPr/>
          <p:nvPr/>
        </p:nvSpPr>
        <p:spPr>
          <a:xfrm>
            <a:off x="509258" y="2561565"/>
            <a:ext cx="3089495" cy="2227152"/>
          </a:xfrm>
          <a:prstGeom prst="cloud">
            <a:avLst/>
          </a:prstGeom>
          <a:solidFill>
            <a:srgbClr val="0089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Trebuchet MS" panose="020B0603020202020204" pitchFamily="34" charset="0"/>
              </a:rPr>
              <a:t>ACTIVITY</a:t>
            </a:r>
          </a:p>
          <a:p>
            <a:pPr algn="ctr"/>
            <a:r>
              <a:rPr lang="en-GB" sz="2400" dirty="0">
                <a:latin typeface="Trebuchet MS" panose="020B0603020202020204" pitchFamily="34" charset="0"/>
              </a:rPr>
              <a:t>Paired Work</a:t>
            </a:r>
          </a:p>
        </p:txBody>
      </p:sp>
    </p:spTree>
    <p:extLst>
      <p:ext uri="{BB962C8B-B14F-4D97-AF65-F5344CB8AC3E}">
        <p14:creationId xmlns:p14="http://schemas.microsoft.com/office/powerpoint/2010/main" val="410867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par>
                          <p:cTn id="21" fill="hold">
                            <p:stCondLst>
                              <p:cond delay="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D2BE40-9B08-0F1A-74EC-60E04932E2D8}"/>
              </a:ext>
            </a:extLst>
          </p:cNvPr>
          <p:cNvSpPr>
            <a:spLocks noGrp="1"/>
          </p:cNvSpPr>
          <p:nvPr>
            <p:ph type="title"/>
          </p:nvPr>
        </p:nvSpPr>
        <p:spPr>
          <a:xfrm>
            <a:off x="628650" y="105886"/>
            <a:ext cx="7886700" cy="994172"/>
          </a:xfrm>
        </p:spPr>
        <p:txBody>
          <a:bodyPr>
            <a:normAutofit fontScale="90000"/>
          </a:bodyPr>
          <a:lstStyle/>
          <a:p>
            <a:r>
              <a:rPr lang="en-US" dirty="0">
                <a:latin typeface="Trebuchet MS"/>
                <a:ea typeface="Trebuchet MS"/>
                <a:cs typeface="Trebuchet MS"/>
                <a:sym typeface="Trebuchet MS"/>
              </a:rPr>
              <a:t>ACTIVITY - Checking Your Answers</a:t>
            </a:r>
            <a:endParaRPr lang="en-GB" dirty="0"/>
          </a:p>
        </p:txBody>
      </p:sp>
      <p:sp>
        <p:nvSpPr>
          <p:cNvPr id="6" name="Google Shape;362;ge5d2935de9_0_193">
            <a:extLst>
              <a:ext uri="{FF2B5EF4-FFF2-40B4-BE49-F238E27FC236}">
                <a16:creationId xmlns:a16="http://schemas.microsoft.com/office/drawing/2014/main" id="{2D192106-570F-A100-4C21-76F985D570B6}"/>
              </a:ext>
            </a:extLst>
          </p:cNvPr>
          <p:cNvSpPr/>
          <p:nvPr/>
        </p:nvSpPr>
        <p:spPr>
          <a:xfrm>
            <a:off x="343853" y="1100058"/>
            <a:ext cx="1892907" cy="365175"/>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68569" tIns="34275" rIns="68569" bIns="34275" anchor="t" anchorCtr="0">
            <a:noAutofit/>
          </a:bodyPr>
          <a:lstStyle/>
          <a:p>
            <a:pPr algn="ctr">
              <a:lnSpc>
                <a:spcPct val="115000"/>
              </a:lnSpc>
            </a:pPr>
            <a:r>
              <a:rPr lang="en-US" dirty="0">
                <a:solidFill>
                  <a:schemeClr val="dk1"/>
                </a:solidFill>
                <a:latin typeface="Trebuchet MS"/>
                <a:ea typeface="Trebuchet MS"/>
                <a:cs typeface="Trebuchet MS"/>
                <a:sym typeface="Trebuchet MS"/>
              </a:rPr>
              <a:t> </a:t>
            </a:r>
            <a:r>
              <a:rPr lang="en-US" b="1" dirty="0">
                <a:solidFill>
                  <a:schemeClr val="dk1"/>
                </a:solidFill>
                <a:latin typeface="Trebuchet MS"/>
                <a:ea typeface="Trebuchet MS"/>
                <a:cs typeface="Trebuchet MS"/>
                <a:sym typeface="Trebuchet MS"/>
              </a:rPr>
              <a:t>CLASSIFICATION</a:t>
            </a:r>
            <a:endParaRPr dirty="0">
              <a:solidFill>
                <a:schemeClr val="dk1"/>
              </a:solidFill>
              <a:latin typeface="Trebuchet MS"/>
              <a:ea typeface="Trebuchet MS"/>
              <a:cs typeface="Trebuchet MS"/>
              <a:sym typeface="Trebuchet MS"/>
            </a:endParaRPr>
          </a:p>
        </p:txBody>
      </p:sp>
      <p:sp>
        <p:nvSpPr>
          <p:cNvPr id="7" name="Google Shape;363;ge5d2935de9_0_193">
            <a:extLst>
              <a:ext uri="{FF2B5EF4-FFF2-40B4-BE49-F238E27FC236}">
                <a16:creationId xmlns:a16="http://schemas.microsoft.com/office/drawing/2014/main" id="{B8ECC355-40A2-10B4-75D4-A3904A9D263D}"/>
              </a:ext>
            </a:extLst>
          </p:cNvPr>
          <p:cNvSpPr/>
          <p:nvPr/>
        </p:nvSpPr>
        <p:spPr>
          <a:xfrm>
            <a:off x="2414795" y="1100058"/>
            <a:ext cx="2470965" cy="107001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68569" tIns="34275" rIns="68569" bIns="34275" anchor="t" anchorCtr="0">
            <a:noAutofit/>
          </a:bodyPr>
          <a:lstStyle/>
          <a:p>
            <a:pPr algn="ctr">
              <a:lnSpc>
                <a:spcPct val="115000"/>
              </a:lnSpc>
            </a:pPr>
            <a:r>
              <a:rPr lang="en-US" b="1" dirty="0">
                <a:solidFill>
                  <a:srgbClr val="144C3B"/>
                </a:solidFill>
                <a:latin typeface="Trebuchet MS"/>
                <a:ea typeface="Trebuchet MS"/>
                <a:cs typeface="Trebuchet MS"/>
                <a:sym typeface="Trebuchet MS"/>
              </a:rPr>
              <a:t>People are </a:t>
            </a:r>
            <a:r>
              <a:rPr lang="en-US" b="1" dirty="0" err="1">
                <a:solidFill>
                  <a:srgbClr val="144C3B"/>
                </a:solidFill>
                <a:latin typeface="Trebuchet MS"/>
                <a:ea typeface="Trebuchet MS"/>
                <a:cs typeface="Trebuchet MS"/>
                <a:sym typeface="Trebuchet MS"/>
              </a:rPr>
              <a:t>categorised</a:t>
            </a:r>
            <a:r>
              <a:rPr lang="en-US" b="1" dirty="0">
                <a:solidFill>
                  <a:srgbClr val="144C3B"/>
                </a:solidFill>
                <a:latin typeface="Trebuchet MS"/>
                <a:ea typeface="Trebuchet MS"/>
                <a:cs typeface="Trebuchet MS"/>
                <a:sym typeface="Trebuchet MS"/>
              </a:rPr>
              <a:t> into ‘us and them’</a:t>
            </a:r>
            <a:endParaRPr dirty="0">
              <a:solidFill>
                <a:srgbClr val="144C3B"/>
              </a:solidFill>
              <a:latin typeface="Trebuchet MS"/>
              <a:ea typeface="Trebuchet MS"/>
              <a:cs typeface="Trebuchet MS"/>
              <a:sym typeface="Trebuchet MS"/>
            </a:endParaRPr>
          </a:p>
          <a:p>
            <a:pPr algn="ctr">
              <a:lnSpc>
                <a:spcPct val="115000"/>
              </a:lnSpc>
              <a:spcBef>
                <a:spcPts val="750"/>
              </a:spcBef>
            </a:pPr>
            <a:r>
              <a:rPr lang="en-US" b="1" dirty="0">
                <a:solidFill>
                  <a:srgbClr val="144C3B"/>
                </a:solidFill>
                <a:latin typeface="Trebuchet MS"/>
                <a:ea typeface="Trebuchet MS"/>
                <a:cs typeface="Trebuchet MS"/>
                <a:sym typeface="Trebuchet MS"/>
              </a:rPr>
              <a:t> </a:t>
            </a:r>
            <a:endParaRPr dirty="0">
              <a:solidFill>
                <a:srgbClr val="144C3B"/>
              </a:solidFill>
              <a:latin typeface="Trebuchet MS"/>
              <a:ea typeface="Trebuchet MS"/>
              <a:cs typeface="Trebuchet MS"/>
              <a:sym typeface="Trebuchet MS"/>
            </a:endParaRPr>
          </a:p>
        </p:txBody>
      </p:sp>
      <p:sp>
        <p:nvSpPr>
          <p:cNvPr id="8" name="Google Shape;364;ge5d2935de9_0_193">
            <a:extLst>
              <a:ext uri="{FF2B5EF4-FFF2-40B4-BE49-F238E27FC236}">
                <a16:creationId xmlns:a16="http://schemas.microsoft.com/office/drawing/2014/main" id="{275A457A-505B-0236-3A08-F7D7048E224B}"/>
              </a:ext>
            </a:extLst>
          </p:cNvPr>
          <p:cNvSpPr/>
          <p:nvPr/>
        </p:nvSpPr>
        <p:spPr>
          <a:xfrm>
            <a:off x="5063795" y="1100058"/>
            <a:ext cx="3820225" cy="171486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68569" tIns="34275" rIns="68569" bIns="34275" anchor="t" anchorCtr="0">
            <a:noAutofit/>
          </a:bodyPr>
          <a:lstStyle/>
          <a:p>
            <a:pPr algn="just"/>
            <a:r>
              <a:rPr lang="en-US" b="1" dirty="0">
                <a:solidFill>
                  <a:srgbClr val="00B050"/>
                </a:solidFill>
                <a:latin typeface="Trebuchet MS"/>
                <a:ea typeface="Trebuchet MS"/>
                <a:cs typeface="Trebuchet MS"/>
                <a:sym typeface="Trebuchet MS"/>
              </a:rPr>
              <a:t>A “Yugoslav” identity was created before the war, but nationalism increased in Croatia and Serbia with the media </a:t>
            </a:r>
            <a:r>
              <a:rPr lang="en-US" b="1" dirty="0" err="1">
                <a:solidFill>
                  <a:srgbClr val="00B050"/>
                </a:solidFill>
                <a:latin typeface="Trebuchet MS"/>
                <a:ea typeface="Trebuchet MS"/>
                <a:cs typeface="Trebuchet MS"/>
                <a:sym typeface="Trebuchet MS"/>
              </a:rPr>
              <a:t>characterised</a:t>
            </a:r>
            <a:r>
              <a:rPr lang="en-US" b="1" dirty="0">
                <a:solidFill>
                  <a:srgbClr val="00B050"/>
                </a:solidFill>
                <a:latin typeface="Trebuchet MS"/>
                <a:ea typeface="Trebuchet MS"/>
                <a:cs typeface="Trebuchet MS"/>
                <a:sym typeface="Trebuchet MS"/>
              </a:rPr>
              <a:t> Bosnian Muslims as ‘Islamic fundamentalists’</a:t>
            </a:r>
            <a:endParaRPr dirty="0">
              <a:solidFill>
                <a:srgbClr val="000000"/>
              </a:solidFill>
              <a:latin typeface="Trebuchet MS"/>
              <a:ea typeface="Trebuchet MS"/>
              <a:cs typeface="Trebuchet MS"/>
              <a:sym typeface="Trebuchet MS"/>
            </a:endParaRPr>
          </a:p>
          <a:p>
            <a:pPr algn="just"/>
            <a:r>
              <a:rPr lang="en-US" dirty="0">
                <a:solidFill>
                  <a:srgbClr val="000000"/>
                </a:solidFill>
                <a:latin typeface="Trebuchet MS"/>
                <a:ea typeface="Trebuchet MS"/>
                <a:cs typeface="Trebuchet MS"/>
                <a:sym typeface="Trebuchet MS"/>
              </a:rPr>
              <a:t> </a:t>
            </a:r>
            <a:endParaRPr dirty="0">
              <a:latin typeface="Trebuchet MS"/>
              <a:ea typeface="Trebuchet MS"/>
              <a:cs typeface="Trebuchet MS"/>
              <a:sym typeface="Trebuchet MS"/>
            </a:endParaRPr>
          </a:p>
          <a:p>
            <a:pPr algn="ctr">
              <a:lnSpc>
                <a:spcPct val="115000"/>
              </a:lnSpc>
              <a:spcBef>
                <a:spcPts val="900"/>
              </a:spcBef>
            </a:pPr>
            <a:r>
              <a:rPr lang="en-US" b="1" dirty="0">
                <a:solidFill>
                  <a:srgbClr val="00B0F0"/>
                </a:solidFill>
                <a:latin typeface="Trebuchet MS"/>
                <a:ea typeface="Trebuchet MS"/>
                <a:cs typeface="Trebuchet MS"/>
                <a:sym typeface="Trebuchet MS"/>
              </a:rPr>
              <a:t> </a:t>
            </a:r>
            <a:endParaRPr dirty="0">
              <a:solidFill>
                <a:schemeClr val="dk1"/>
              </a:solidFill>
              <a:latin typeface="Trebuchet MS"/>
              <a:ea typeface="Trebuchet MS"/>
              <a:cs typeface="Trebuchet MS"/>
              <a:sym typeface="Trebuchet MS"/>
            </a:endParaRPr>
          </a:p>
        </p:txBody>
      </p:sp>
      <p:sp>
        <p:nvSpPr>
          <p:cNvPr id="9" name="Google Shape;365;ge5d2935de9_0_193">
            <a:extLst>
              <a:ext uri="{FF2B5EF4-FFF2-40B4-BE49-F238E27FC236}">
                <a16:creationId xmlns:a16="http://schemas.microsoft.com/office/drawing/2014/main" id="{04003561-1A8E-C0C4-0427-523379C09879}"/>
              </a:ext>
            </a:extLst>
          </p:cNvPr>
          <p:cNvSpPr/>
          <p:nvPr/>
        </p:nvSpPr>
        <p:spPr>
          <a:xfrm>
            <a:off x="5063795" y="2902876"/>
            <a:ext cx="3820225" cy="1192225"/>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68569" tIns="34275" rIns="68569" bIns="34275" anchor="t" anchorCtr="0">
            <a:noAutofit/>
          </a:bodyPr>
          <a:lstStyle/>
          <a:p>
            <a:pPr algn="just"/>
            <a:r>
              <a:rPr lang="en-US" b="1" dirty="0">
                <a:solidFill>
                  <a:srgbClr val="00B050"/>
                </a:solidFill>
                <a:latin typeface="Trebuchet MS"/>
                <a:ea typeface="Trebuchet MS"/>
                <a:cs typeface="Trebuchet MS"/>
                <a:sym typeface="Trebuchet MS"/>
              </a:rPr>
              <a:t> On 31st May 1992, all </a:t>
            </a:r>
            <a:r>
              <a:rPr lang="en-US" b="1" dirty="0" err="1">
                <a:solidFill>
                  <a:srgbClr val="00B050"/>
                </a:solidFill>
                <a:latin typeface="Trebuchet MS"/>
                <a:ea typeface="Trebuchet MS"/>
                <a:cs typeface="Trebuchet MS"/>
                <a:sym typeface="Trebuchet MS"/>
              </a:rPr>
              <a:t>Bosniaks</a:t>
            </a:r>
            <a:r>
              <a:rPr lang="en-US" b="1" dirty="0">
                <a:solidFill>
                  <a:srgbClr val="00B050"/>
                </a:solidFill>
                <a:latin typeface="Trebuchet MS"/>
                <a:ea typeface="Trebuchet MS"/>
                <a:cs typeface="Trebuchet MS"/>
                <a:sym typeface="Trebuchet MS"/>
              </a:rPr>
              <a:t> had to mark their houses with white flags or sheets and to wear a white armband</a:t>
            </a:r>
            <a:endParaRPr dirty="0">
              <a:solidFill>
                <a:srgbClr val="000000"/>
              </a:solidFill>
              <a:latin typeface="Trebuchet MS"/>
              <a:ea typeface="Trebuchet MS"/>
              <a:cs typeface="Trebuchet MS"/>
              <a:sym typeface="Trebuchet MS"/>
            </a:endParaRPr>
          </a:p>
          <a:p>
            <a:pPr algn="just"/>
            <a:r>
              <a:rPr lang="en-US" b="1" dirty="0">
                <a:solidFill>
                  <a:srgbClr val="00B0F0"/>
                </a:solidFill>
                <a:latin typeface="Trebuchet MS"/>
                <a:ea typeface="Trebuchet MS"/>
                <a:cs typeface="Trebuchet MS"/>
                <a:sym typeface="Trebuchet MS"/>
              </a:rPr>
              <a:t> </a:t>
            </a:r>
            <a:endParaRPr dirty="0">
              <a:solidFill>
                <a:srgbClr val="000000"/>
              </a:solidFill>
              <a:latin typeface="Trebuchet MS"/>
              <a:ea typeface="Trebuchet MS"/>
              <a:cs typeface="Trebuchet MS"/>
              <a:sym typeface="Trebuchet MS"/>
            </a:endParaRPr>
          </a:p>
          <a:p>
            <a:pPr algn="ctr">
              <a:lnSpc>
                <a:spcPct val="115000"/>
              </a:lnSpc>
            </a:pPr>
            <a:r>
              <a:rPr lang="en-US" b="1" dirty="0">
                <a:solidFill>
                  <a:srgbClr val="00B0F0"/>
                </a:solidFill>
                <a:latin typeface="Trebuchet MS"/>
                <a:ea typeface="Trebuchet MS"/>
                <a:cs typeface="Trebuchet MS"/>
                <a:sym typeface="Trebuchet MS"/>
              </a:rPr>
              <a:t> </a:t>
            </a:r>
            <a:endParaRPr dirty="0">
              <a:solidFill>
                <a:schemeClr val="dk1"/>
              </a:solidFill>
              <a:latin typeface="Trebuchet MS"/>
              <a:ea typeface="Trebuchet MS"/>
              <a:cs typeface="Trebuchet MS"/>
              <a:sym typeface="Trebuchet MS"/>
            </a:endParaRPr>
          </a:p>
        </p:txBody>
      </p:sp>
      <p:sp>
        <p:nvSpPr>
          <p:cNvPr id="10" name="Google Shape;366;ge5d2935de9_0_193">
            <a:extLst>
              <a:ext uri="{FF2B5EF4-FFF2-40B4-BE49-F238E27FC236}">
                <a16:creationId xmlns:a16="http://schemas.microsoft.com/office/drawing/2014/main" id="{D457D6F4-2256-3A32-B8DE-87DA26C106E2}"/>
              </a:ext>
            </a:extLst>
          </p:cNvPr>
          <p:cNvSpPr/>
          <p:nvPr/>
        </p:nvSpPr>
        <p:spPr>
          <a:xfrm>
            <a:off x="5063795" y="4374161"/>
            <a:ext cx="3820225" cy="129826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68569" tIns="34275" rIns="68569" bIns="34275" anchor="t" anchorCtr="0">
            <a:noAutofit/>
          </a:bodyPr>
          <a:lstStyle/>
          <a:p>
            <a:pPr algn="just"/>
            <a:r>
              <a:rPr lang="en-US" b="1" dirty="0">
                <a:solidFill>
                  <a:srgbClr val="00B050"/>
                </a:solidFill>
                <a:latin typeface="Trebuchet MS"/>
                <a:ea typeface="Trebuchet MS"/>
                <a:cs typeface="Trebuchet MS"/>
                <a:sym typeface="Trebuchet MS"/>
              </a:rPr>
              <a:t>Bosnian Muslims were not permitted to register on the census as an ethnic group until 1971</a:t>
            </a:r>
            <a:endParaRPr dirty="0">
              <a:solidFill>
                <a:srgbClr val="000000"/>
              </a:solidFill>
              <a:latin typeface="Trebuchet MS"/>
              <a:ea typeface="Trebuchet MS"/>
              <a:cs typeface="Trebuchet MS"/>
              <a:sym typeface="Trebuchet MS"/>
            </a:endParaRPr>
          </a:p>
          <a:p>
            <a:pPr algn="just"/>
            <a:r>
              <a:rPr lang="en-US" dirty="0">
                <a:solidFill>
                  <a:srgbClr val="000000"/>
                </a:solidFill>
                <a:latin typeface="Trebuchet MS"/>
                <a:ea typeface="Trebuchet MS"/>
                <a:cs typeface="Trebuchet MS"/>
                <a:sym typeface="Trebuchet MS"/>
              </a:rPr>
              <a:t> </a:t>
            </a:r>
            <a:endParaRPr dirty="0">
              <a:latin typeface="Trebuchet MS"/>
              <a:ea typeface="Trebuchet MS"/>
              <a:cs typeface="Trebuchet MS"/>
              <a:sym typeface="Trebuchet MS"/>
            </a:endParaRPr>
          </a:p>
          <a:p>
            <a:pPr algn="ctr">
              <a:lnSpc>
                <a:spcPct val="115000"/>
              </a:lnSpc>
              <a:spcBef>
                <a:spcPts val="900"/>
              </a:spcBef>
            </a:pPr>
            <a:r>
              <a:rPr lang="en-US" b="1" dirty="0">
                <a:solidFill>
                  <a:srgbClr val="00B0F0"/>
                </a:solidFill>
                <a:latin typeface="Trebuchet MS"/>
                <a:ea typeface="Trebuchet MS"/>
                <a:cs typeface="Trebuchet MS"/>
                <a:sym typeface="Trebuchet MS"/>
              </a:rPr>
              <a:t> </a:t>
            </a:r>
            <a:endParaRPr dirty="0">
              <a:solidFill>
                <a:schemeClr val="dk1"/>
              </a:solidFill>
              <a:latin typeface="Trebuchet MS"/>
              <a:ea typeface="Trebuchet MS"/>
              <a:cs typeface="Trebuchet MS"/>
              <a:sym typeface="Trebuchet MS"/>
            </a:endParaRPr>
          </a:p>
        </p:txBody>
      </p:sp>
      <p:sp>
        <p:nvSpPr>
          <p:cNvPr id="11" name="Google Shape;367;ge5d2935de9_0_193">
            <a:extLst>
              <a:ext uri="{FF2B5EF4-FFF2-40B4-BE49-F238E27FC236}">
                <a16:creationId xmlns:a16="http://schemas.microsoft.com/office/drawing/2014/main" id="{C8E945D7-A7EB-444F-A1E3-6BBCE0A08BBD}"/>
              </a:ext>
            </a:extLst>
          </p:cNvPr>
          <p:cNvSpPr/>
          <p:nvPr/>
        </p:nvSpPr>
        <p:spPr>
          <a:xfrm>
            <a:off x="343853" y="2901187"/>
            <a:ext cx="1892907" cy="426825"/>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68569" tIns="34275" rIns="68569" bIns="34275" anchor="t" anchorCtr="0">
            <a:noAutofit/>
          </a:bodyPr>
          <a:lstStyle/>
          <a:p>
            <a:pPr algn="ctr">
              <a:lnSpc>
                <a:spcPct val="115000"/>
              </a:lnSpc>
            </a:pPr>
            <a:r>
              <a:rPr lang="en-US" b="1" dirty="0">
                <a:solidFill>
                  <a:schemeClr val="dk1"/>
                </a:solidFill>
                <a:latin typeface="Trebuchet MS"/>
                <a:ea typeface="Trebuchet MS"/>
                <a:cs typeface="Trebuchet MS"/>
                <a:sym typeface="Trebuchet MS"/>
              </a:rPr>
              <a:t>SYMBOLISATION</a:t>
            </a:r>
            <a:endParaRPr dirty="0">
              <a:solidFill>
                <a:schemeClr val="dk1"/>
              </a:solidFill>
              <a:latin typeface="Trebuchet MS"/>
              <a:ea typeface="Trebuchet MS"/>
              <a:cs typeface="Trebuchet MS"/>
              <a:sym typeface="Trebuchet MS"/>
            </a:endParaRPr>
          </a:p>
        </p:txBody>
      </p:sp>
      <p:sp>
        <p:nvSpPr>
          <p:cNvPr id="12" name="Google Shape;368;ge5d2935de9_0_193">
            <a:extLst>
              <a:ext uri="{FF2B5EF4-FFF2-40B4-BE49-F238E27FC236}">
                <a16:creationId xmlns:a16="http://schemas.microsoft.com/office/drawing/2014/main" id="{F2B91B38-DFB8-6947-BE82-16FCE2715E17}"/>
              </a:ext>
            </a:extLst>
          </p:cNvPr>
          <p:cNvSpPr/>
          <p:nvPr/>
        </p:nvSpPr>
        <p:spPr>
          <a:xfrm>
            <a:off x="2414796" y="2901187"/>
            <a:ext cx="2470965" cy="1378765"/>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68569" tIns="34275" rIns="68569" bIns="34275" anchor="t" anchorCtr="0">
            <a:noAutofit/>
          </a:bodyPr>
          <a:lstStyle/>
          <a:p>
            <a:pPr algn="ctr">
              <a:lnSpc>
                <a:spcPct val="115000"/>
              </a:lnSpc>
            </a:pPr>
            <a:r>
              <a:rPr lang="en-US" b="1" dirty="0">
                <a:solidFill>
                  <a:srgbClr val="144C3B"/>
                </a:solidFill>
                <a:latin typeface="Trebuchet MS"/>
                <a:ea typeface="Trebuchet MS"/>
                <a:cs typeface="Trebuchet MS"/>
                <a:sym typeface="Trebuchet MS"/>
              </a:rPr>
              <a:t>People are made to wear something to show that they are ‘different’</a:t>
            </a:r>
            <a:endParaRPr dirty="0">
              <a:solidFill>
                <a:srgbClr val="144C3B"/>
              </a:solidFill>
              <a:latin typeface="Trebuchet MS"/>
              <a:ea typeface="Trebuchet MS"/>
              <a:cs typeface="Trebuchet MS"/>
              <a:sym typeface="Trebuchet MS"/>
            </a:endParaRPr>
          </a:p>
        </p:txBody>
      </p:sp>
      <p:sp>
        <p:nvSpPr>
          <p:cNvPr id="13" name="Google Shape;369;ge5d2935de9_0_193">
            <a:extLst>
              <a:ext uri="{FF2B5EF4-FFF2-40B4-BE49-F238E27FC236}">
                <a16:creationId xmlns:a16="http://schemas.microsoft.com/office/drawing/2014/main" id="{4791EE39-4D3F-2A5A-8FCB-D19F8B5F0E0B}"/>
              </a:ext>
            </a:extLst>
          </p:cNvPr>
          <p:cNvSpPr/>
          <p:nvPr/>
        </p:nvSpPr>
        <p:spPr>
          <a:xfrm>
            <a:off x="343853" y="4397485"/>
            <a:ext cx="1892907" cy="4095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68569" tIns="34275" rIns="68569" bIns="34275" anchor="t" anchorCtr="0">
            <a:noAutofit/>
          </a:bodyPr>
          <a:lstStyle/>
          <a:p>
            <a:pPr algn="ctr">
              <a:lnSpc>
                <a:spcPct val="115000"/>
              </a:lnSpc>
            </a:pPr>
            <a:r>
              <a:rPr lang="en-US" b="1" dirty="0">
                <a:solidFill>
                  <a:schemeClr val="dk1"/>
                </a:solidFill>
                <a:latin typeface="Trebuchet MS"/>
                <a:ea typeface="Trebuchet MS"/>
                <a:cs typeface="Trebuchet MS"/>
                <a:sym typeface="Trebuchet MS"/>
              </a:rPr>
              <a:t>DISCRIMINATION</a:t>
            </a:r>
            <a:endParaRPr dirty="0">
              <a:solidFill>
                <a:schemeClr val="dk1"/>
              </a:solidFill>
              <a:latin typeface="Trebuchet MS"/>
              <a:ea typeface="Trebuchet MS"/>
              <a:cs typeface="Trebuchet MS"/>
              <a:sym typeface="Trebuchet MS"/>
            </a:endParaRPr>
          </a:p>
        </p:txBody>
      </p:sp>
      <p:sp>
        <p:nvSpPr>
          <p:cNvPr id="14" name="Google Shape;370;ge5d2935de9_0_193">
            <a:extLst>
              <a:ext uri="{FF2B5EF4-FFF2-40B4-BE49-F238E27FC236}">
                <a16:creationId xmlns:a16="http://schemas.microsoft.com/office/drawing/2014/main" id="{7F0A2E7C-98F0-3EB6-80FD-956C09F9919A}"/>
              </a:ext>
            </a:extLst>
          </p:cNvPr>
          <p:cNvSpPr/>
          <p:nvPr/>
        </p:nvSpPr>
        <p:spPr>
          <a:xfrm>
            <a:off x="2414795" y="4374161"/>
            <a:ext cx="2470966" cy="170692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68569" tIns="34275" rIns="68569" bIns="34275" anchor="t" anchorCtr="0">
            <a:noAutofit/>
          </a:bodyPr>
          <a:lstStyle/>
          <a:p>
            <a:pPr algn="ctr">
              <a:lnSpc>
                <a:spcPct val="115000"/>
              </a:lnSpc>
            </a:pPr>
            <a:r>
              <a:rPr lang="en-US" b="1" dirty="0">
                <a:solidFill>
                  <a:srgbClr val="144C3B"/>
                </a:solidFill>
                <a:latin typeface="Trebuchet MS"/>
                <a:ea typeface="Trebuchet MS"/>
                <a:cs typeface="Trebuchet MS"/>
                <a:sym typeface="Trebuchet MS"/>
              </a:rPr>
              <a:t>A dominant group uses the law, political power and custom to refuse the rights of other groups</a:t>
            </a:r>
            <a:endParaRPr dirty="0">
              <a:solidFill>
                <a:srgbClr val="144C3B"/>
              </a:solidFill>
              <a:latin typeface="Trebuchet MS"/>
              <a:ea typeface="Trebuchet MS"/>
              <a:cs typeface="Trebuchet MS"/>
              <a:sym typeface="Trebuchet MS"/>
            </a:endParaRPr>
          </a:p>
          <a:p>
            <a:pPr algn="ctr">
              <a:lnSpc>
                <a:spcPct val="115000"/>
              </a:lnSpc>
              <a:spcBef>
                <a:spcPts val="750"/>
              </a:spcBef>
            </a:pPr>
            <a:endParaRPr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6718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76;ge5d2935de9_0_206">
            <a:extLst>
              <a:ext uri="{FF2B5EF4-FFF2-40B4-BE49-F238E27FC236}">
                <a16:creationId xmlns:a16="http://schemas.microsoft.com/office/drawing/2014/main" id="{6D0F9EDF-DE29-887A-D784-2BEA3B7E31FB}"/>
              </a:ext>
            </a:extLst>
          </p:cNvPr>
          <p:cNvSpPr/>
          <p:nvPr/>
        </p:nvSpPr>
        <p:spPr>
          <a:xfrm>
            <a:off x="179512" y="260649"/>
            <a:ext cx="2685900" cy="5040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000">
                <a:solidFill>
                  <a:schemeClr val="dk1"/>
                </a:solidFill>
                <a:latin typeface="Trebuchet MS"/>
                <a:ea typeface="Trebuchet MS"/>
                <a:cs typeface="Trebuchet MS"/>
                <a:sym typeface="Trebuchet MS"/>
              </a:rPr>
              <a:t> </a:t>
            </a:r>
            <a:r>
              <a:rPr lang="en-US" sz="2300" b="1">
                <a:solidFill>
                  <a:schemeClr val="dk1"/>
                </a:solidFill>
                <a:latin typeface="Trebuchet MS"/>
                <a:ea typeface="Trebuchet MS"/>
                <a:cs typeface="Trebuchet MS"/>
                <a:sym typeface="Trebuchet MS"/>
              </a:rPr>
              <a:t>DEHUMANISATION</a:t>
            </a:r>
            <a:endParaRPr sz="1000">
              <a:solidFill>
                <a:schemeClr val="dk1"/>
              </a:solidFill>
              <a:latin typeface="Trebuchet MS"/>
              <a:ea typeface="Trebuchet MS"/>
              <a:cs typeface="Trebuchet MS"/>
              <a:sym typeface="Trebuchet MS"/>
            </a:endParaRPr>
          </a:p>
        </p:txBody>
      </p:sp>
      <p:sp>
        <p:nvSpPr>
          <p:cNvPr id="4" name="Google Shape;377;ge5d2935de9_0_206">
            <a:extLst>
              <a:ext uri="{FF2B5EF4-FFF2-40B4-BE49-F238E27FC236}">
                <a16:creationId xmlns:a16="http://schemas.microsoft.com/office/drawing/2014/main" id="{2C667E4D-1962-679A-9C01-5E1792454F69}"/>
              </a:ext>
            </a:extLst>
          </p:cNvPr>
          <p:cNvSpPr/>
          <p:nvPr/>
        </p:nvSpPr>
        <p:spPr>
          <a:xfrm>
            <a:off x="179563" y="2555839"/>
            <a:ext cx="2685900" cy="5421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000">
                <a:solidFill>
                  <a:schemeClr val="dk1"/>
                </a:solidFill>
                <a:latin typeface="Trebuchet MS"/>
                <a:ea typeface="Trebuchet MS"/>
                <a:cs typeface="Trebuchet MS"/>
                <a:sym typeface="Trebuchet MS"/>
              </a:rPr>
              <a:t> </a:t>
            </a:r>
            <a:r>
              <a:rPr lang="en-US" sz="2300" b="1">
                <a:solidFill>
                  <a:schemeClr val="dk1"/>
                </a:solidFill>
                <a:latin typeface="Trebuchet MS"/>
                <a:ea typeface="Trebuchet MS"/>
                <a:cs typeface="Trebuchet MS"/>
                <a:sym typeface="Trebuchet MS"/>
              </a:rPr>
              <a:t>ORGANISATION</a:t>
            </a:r>
            <a:endParaRPr sz="1000">
              <a:solidFill>
                <a:schemeClr val="dk1"/>
              </a:solidFill>
              <a:latin typeface="Trebuchet MS"/>
              <a:ea typeface="Trebuchet MS"/>
              <a:cs typeface="Trebuchet MS"/>
              <a:sym typeface="Trebuchet MS"/>
            </a:endParaRPr>
          </a:p>
        </p:txBody>
      </p:sp>
      <p:sp>
        <p:nvSpPr>
          <p:cNvPr id="5" name="Google Shape;378;ge5d2935de9_0_206">
            <a:extLst>
              <a:ext uri="{FF2B5EF4-FFF2-40B4-BE49-F238E27FC236}">
                <a16:creationId xmlns:a16="http://schemas.microsoft.com/office/drawing/2014/main" id="{6B211146-5F2B-DDD5-EB65-A592FDF3FB8E}"/>
              </a:ext>
            </a:extLst>
          </p:cNvPr>
          <p:cNvSpPr/>
          <p:nvPr/>
        </p:nvSpPr>
        <p:spPr>
          <a:xfrm>
            <a:off x="156259" y="4042425"/>
            <a:ext cx="2685900" cy="5907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000">
                <a:solidFill>
                  <a:schemeClr val="dk1"/>
                </a:solidFill>
                <a:latin typeface="Trebuchet MS"/>
                <a:ea typeface="Trebuchet MS"/>
                <a:cs typeface="Trebuchet MS"/>
                <a:sym typeface="Trebuchet MS"/>
              </a:rPr>
              <a:t> </a:t>
            </a:r>
            <a:r>
              <a:rPr lang="en-US" sz="2300" b="1">
                <a:solidFill>
                  <a:schemeClr val="dk1"/>
                </a:solidFill>
                <a:latin typeface="Trebuchet MS"/>
                <a:ea typeface="Trebuchet MS"/>
                <a:cs typeface="Trebuchet MS"/>
                <a:sym typeface="Trebuchet MS"/>
              </a:rPr>
              <a:t>POLARISATION</a:t>
            </a:r>
            <a:endParaRPr sz="1000">
              <a:solidFill>
                <a:schemeClr val="dk1"/>
              </a:solidFill>
              <a:latin typeface="Trebuchet MS"/>
              <a:ea typeface="Trebuchet MS"/>
              <a:cs typeface="Trebuchet MS"/>
              <a:sym typeface="Trebuchet MS"/>
            </a:endParaRPr>
          </a:p>
        </p:txBody>
      </p:sp>
      <p:sp>
        <p:nvSpPr>
          <p:cNvPr id="6" name="Google Shape;379;ge5d2935de9_0_206">
            <a:extLst>
              <a:ext uri="{FF2B5EF4-FFF2-40B4-BE49-F238E27FC236}">
                <a16:creationId xmlns:a16="http://schemas.microsoft.com/office/drawing/2014/main" id="{328227AA-1EA2-5EF8-DDFD-CC8DF42DA6E8}"/>
              </a:ext>
            </a:extLst>
          </p:cNvPr>
          <p:cNvSpPr/>
          <p:nvPr/>
        </p:nvSpPr>
        <p:spPr>
          <a:xfrm>
            <a:off x="2987824" y="260649"/>
            <a:ext cx="2422500" cy="10800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100" dirty="0">
                <a:solidFill>
                  <a:srgbClr val="144C3B"/>
                </a:solidFill>
                <a:latin typeface="Trebuchet MS"/>
                <a:ea typeface="Trebuchet MS"/>
                <a:cs typeface="Trebuchet MS"/>
                <a:sym typeface="Trebuchet MS"/>
              </a:rPr>
              <a:t> </a:t>
            </a:r>
            <a:r>
              <a:rPr lang="en-US" sz="1800" b="1" dirty="0">
                <a:solidFill>
                  <a:srgbClr val="144C3B"/>
                </a:solidFill>
                <a:latin typeface="Trebuchet MS"/>
                <a:ea typeface="Trebuchet MS"/>
                <a:cs typeface="Trebuchet MS"/>
                <a:sym typeface="Trebuchet MS"/>
              </a:rPr>
              <a:t>The humanity of one group is refuted by the other</a:t>
            </a:r>
            <a:endParaRPr sz="1100" dirty="0">
              <a:solidFill>
                <a:srgbClr val="144C3B"/>
              </a:solidFill>
              <a:latin typeface="Trebuchet MS"/>
              <a:ea typeface="Trebuchet MS"/>
              <a:cs typeface="Trebuchet MS"/>
              <a:sym typeface="Trebuchet MS"/>
            </a:endParaRPr>
          </a:p>
          <a:p>
            <a:pPr marL="0" marR="0" lvl="0" indent="0" algn="ctr" rtl="0">
              <a:lnSpc>
                <a:spcPct val="115000"/>
              </a:lnSpc>
              <a:spcBef>
                <a:spcPts val="1000"/>
              </a:spcBef>
              <a:spcAft>
                <a:spcPts val="0"/>
              </a:spcAft>
              <a:buNone/>
            </a:pPr>
            <a:r>
              <a:rPr lang="en-US" sz="2400" b="1" dirty="0">
                <a:solidFill>
                  <a:srgbClr val="144C3B"/>
                </a:solidFill>
                <a:latin typeface="Trebuchet MS"/>
                <a:ea typeface="Trebuchet MS"/>
                <a:cs typeface="Trebuchet MS"/>
                <a:sym typeface="Trebuchet MS"/>
              </a:rPr>
              <a:t> </a:t>
            </a:r>
            <a:endParaRPr sz="1100" dirty="0">
              <a:solidFill>
                <a:srgbClr val="144C3B"/>
              </a:solidFill>
              <a:latin typeface="Trebuchet MS"/>
              <a:ea typeface="Trebuchet MS"/>
              <a:cs typeface="Trebuchet MS"/>
              <a:sym typeface="Trebuchet MS"/>
            </a:endParaRPr>
          </a:p>
        </p:txBody>
      </p:sp>
      <p:sp>
        <p:nvSpPr>
          <p:cNvPr id="7" name="Google Shape;380;ge5d2935de9_0_206">
            <a:extLst>
              <a:ext uri="{FF2B5EF4-FFF2-40B4-BE49-F238E27FC236}">
                <a16:creationId xmlns:a16="http://schemas.microsoft.com/office/drawing/2014/main" id="{3B9A950D-A775-C1A8-5FDE-2959073BA004}"/>
              </a:ext>
            </a:extLst>
          </p:cNvPr>
          <p:cNvSpPr/>
          <p:nvPr/>
        </p:nvSpPr>
        <p:spPr>
          <a:xfrm>
            <a:off x="2987874" y="2555840"/>
            <a:ext cx="2422500" cy="13515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800" b="1">
                <a:solidFill>
                  <a:srgbClr val="144C3B"/>
                </a:solidFill>
                <a:latin typeface="Trebuchet MS"/>
                <a:ea typeface="Trebuchet MS"/>
                <a:cs typeface="Trebuchet MS"/>
                <a:sym typeface="Trebuchet MS"/>
              </a:rPr>
              <a:t>Careful planning takes place. Training begins at a young age</a:t>
            </a:r>
            <a:endParaRPr sz="1100">
              <a:solidFill>
                <a:srgbClr val="144C3B"/>
              </a:solidFill>
              <a:latin typeface="Trebuchet MS"/>
              <a:ea typeface="Trebuchet MS"/>
              <a:cs typeface="Trebuchet MS"/>
              <a:sym typeface="Trebuchet MS"/>
            </a:endParaRPr>
          </a:p>
        </p:txBody>
      </p:sp>
      <p:sp>
        <p:nvSpPr>
          <p:cNvPr id="8" name="Google Shape;381;ge5d2935de9_0_206">
            <a:extLst>
              <a:ext uri="{FF2B5EF4-FFF2-40B4-BE49-F238E27FC236}">
                <a16:creationId xmlns:a16="http://schemas.microsoft.com/office/drawing/2014/main" id="{8216B5F0-CFAB-2244-4537-07271FED8C86}"/>
              </a:ext>
            </a:extLst>
          </p:cNvPr>
          <p:cNvSpPr/>
          <p:nvPr/>
        </p:nvSpPr>
        <p:spPr>
          <a:xfrm>
            <a:off x="2987875" y="4056152"/>
            <a:ext cx="2422500" cy="13434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800" b="1">
                <a:solidFill>
                  <a:srgbClr val="144C3B"/>
                </a:solidFill>
                <a:latin typeface="Trebuchet MS"/>
                <a:ea typeface="Trebuchet MS"/>
                <a:cs typeface="Trebuchet MS"/>
                <a:sym typeface="Trebuchet MS"/>
              </a:rPr>
              <a:t>Propaganda is used to spread ideas and often to breed hatred</a:t>
            </a:r>
            <a:endParaRPr sz="1100">
              <a:solidFill>
                <a:srgbClr val="144C3B"/>
              </a:solidFill>
              <a:latin typeface="Trebuchet MS"/>
              <a:ea typeface="Trebuchet MS"/>
              <a:cs typeface="Trebuchet MS"/>
              <a:sym typeface="Trebuchet MS"/>
            </a:endParaRPr>
          </a:p>
          <a:p>
            <a:pPr marL="0" marR="0" lvl="0" indent="0" algn="ctr" rtl="0">
              <a:lnSpc>
                <a:spcPct val="115000"/>
              </a:lnSpc>
              <a:spcBef>
                <a:spcPts val="1000"/>
              </a:spcBef>
              <a:spcAft>
                <a:spcPts val="0"/>
              </a:spcAft>
              <a:buNone/>
            </a:pPr>
            <a:r>
              <a:rPr lang="en-US" sz="1800" b="1">
                <a:solidFill>
                  <a:srgbClr val="144C3B"/>
                </a:solidFill>
                <a:latin typeface="Trebuchet MS"/>
                <a:ea typeface="Trebuchet MS"/>
                <a:cs typeface="Trebuchet MS"/>
                <a:sym typeface="Trebuchet MS"/>
              </a:rPr>
              <a:t> </a:t>
            </a:r>
            <a:endParaRPr sz="1100">
              <a:solidFill>
                <a:srgbClr val="144C3B"/>
              </a:solidFill>
              <a:latin typeface="Trebuchet MS"/>
              <a:ea typeface="Trebuchet MS"/>
              <a:cs typeface="Trebuchet MS"/>
              <a:sym typeface="Trebuchet MS"/>
            </a:endParaRPr>
          </a:p>
          <a:p>
            <a:pPr marL="0" marR="0" lvl="0" indent="0" algn="ctr" rtl="0">
              <a:lnSpc>
                <a:spcPct val="115000"/>
              </a:lnSpc>
              <a:spcBef>
                <a:spcPts val="1000"/>
              </a:spcBef>
              <a:spcAft>
                <a:spcPts val="0"/>
              </a:spcAft>
              <a:buNone/>
            </a:pPr>
            <a:r>
              <a:rPr lang="en-US" sz="2400" b="1">
                <a:solidFill>
                  <a:srgbClr val="144C3B"/>
                </a:solidFill>
                <a:latin typeface="Trebuchet MS"/>
                <a:ea typeface="Trebuchet MS"/>
                <a:cs typeface="Trebuchet MS"/>
                <a:sym typeface="Trebuchet MS"/>
              </a:rPr>
              <a:t> </a:t>
            </a:r>
            <a:endParaRPr sz="1100">
              <a:solidFill>
                <a:srgbClr val="144C3B"/>
              </a:solidFill>
              <a:latin typeface="Trebuchet MS"/>
              <a:ea typeface="Trebuchet MS"/>
              <a:cs typeface="Trebuchet MS"/>
              <a:sym typeface="Trebuchet MS"/>
            </a:endParaRPr>
          </a:p>
        </p:txBody>
      </p:sp>
      <p:sp>
        <p:nvSpPr>
          <p:cNvPr id="9" name="Google Shape;382;ge5d2935de9_0_206">
            <a:extLst>
              <a:ext uri="{FF2B5EF4-FFF2-40B4-BE49-F238E27FC236}">
                <a16:creationId xmlns:a16="http://schemas.microsoft.com/office/drawing/2014/main" id="{403A076E-8789-A32D-46A0-87ADBA7522C7}"/>
              </a:ext>
            </a:extLst>
          </p:cNvPr>
          <p:cNvSpPr/>
          <p:nvPr/>
        </p:nvSpPr>
        <p:spPr>
          <a:xfrm>
            <a:off x="5543600" y="252355"/>
            <a:ext cx="3492900" cy="20964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00" b="1">
                <a:solidFill>
                  <a:srgbClr val="00B0F0"/>
                </a:solidFill>
                <a:latin typeface="Trebuchet MS"/>
                <a:ea typeface="Trebuchet MS"/>
                <a:cs typeface="Trebuchet MS"/>
                <a:sym typeface="Trebuchet MS"/>
              </a:rPr>
              <a:t> </a:t>
            </a:r>
            <a:r>
              <a:rPr lang="en-US" sz="1800" b="1">
                <a:solidFill>
                  <a:srgbClr val="00B050"/>
                </a:solidFill>
                <a:latin typeface="Trebuchet MS"/>
                <a:ea typeface="Trebuchet MS"/>
                <a:cs typeface="Trebuchet MS"/>
                <a:sym typeface="Trebuchet MS"/>
              </a:rPr>
              <a:t>Biljana Plavšić, President of the self-declared Serb Republic of Bosnia-Herzegovina, stated in 1994 that Bosnian Serbs are ethnically-racially superior to Bosnian Muslims</a:t>
            </a:r>
            <a:endParaRPr sz="1100">
              <a:solidFill>
                <a:schemeClr val="dk1"/>
              </a:solidFill>
              <a:latin typeface="Trebuchet MS"/>
              <a:ea typeface="Trebuchet MS"/>
              <a:cs typeface="Trebuchet MS"/>
              <a:sym typeface="Trebuchet MS"/>
            </a:endParaRPr>
          </a:p>
          <a:p>
            <a:pPr marL="0" marR="0" lvl="0" indent="0" algn="just" rtl="0">
              <a:spcBef>
                <a:spcPts val="1000"/>
              </a:spcBef>
              <a:spcAft>
                <a:spcPts val="0"/>
              </a:spcAft>
              <a:buNone/>
            </a:pPr>
            <a:r>
              <a:rPr lang="en-US" sz="1800" b="1">
                <a:solidFill>
                  <a:srgbClr val="00B050"/>
                </a:solidFill>
                <a:latin typeface="Trebuchet MS"/>
                <a:ea typeface="Trebuchet MS"/>
                <a:cs typeface="Trebuchet MS"/>
                <a:sym typeface="Trebuchet MS"/>
              </a:rPr>
              <a:t> </a:t>
            </a:r>
            <a:endParaRPr sz="1200">
              <a:solidFill>
                <a:srgbClr val="000000"/>
              </a:solidFill>
              <a:latin typeface="Trebuchet MS"/>
              <a:ea typeface="Trebuchet MS"/>
              <a:cs typeface="Trebuchet MS"/>
              <a:sym typeface="Trebuchet MS"/>
            </a:endParaRPr>
          </a:p>
          <a:p>
            <a:pPr marL="0" marR="0" lvl="0" indent="0" algn="just" rtl="0">
              <a:spcBef>
                <a:spcPts val="0"/>
              </a:spcBef>
              <a:spcAft>
                <a:spcPts val="0"/>
              </a:spcAft>
              <a:buNone/>
            </a:pPr>
            <a:r>
              <a:rPr lang="en-US" sz="1200">
                <a:solidFill>
                  <a:srgbClr val="000000"/>
                </a:solidFill>
                <a:latin typeface="Trebuchet MS"/>
                <a:ea typeface="Trebuchet MS"/>
                <a:cs typeface="Trebuchet MS"/>
                <a:sym typeface="Trebuchet MS"/>
              </a:rPr>
              <a:t> </a:t>
            </a:r>
            <a:endParaRPr>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en-US" sz="2400" b="1">
                <a:solidFill>
                  <a:srgbClr val="00B0F0"/>
                </a:solidFill>
                <a:latin typeface="Trebuchet MS"/>
                <a:ea typeface="Trebuchet MS"/>
                <a:cs typeface="Trebuchet MS"/>
                <a:sym typeface="Trebuchet MS"/>
              </a:rPr>
              <a:t> </a:t>
            </a:r>
            <a:endParaRPr sz="1100">
              <a:solidFill>
                <a:schemeClr val="dk1"/>
              </a:solidFill>
              <a:latin typeface="Trebuchet MS"/>
              <a:ea typeface="Trebuchet MS"/>
              <a:cs typeface="Trebuchet MS"/>
              <a:sym typeface="Trebuchet MS"/>
            </a:endParaRPr>
          </a:p>
        </p:txBody>
      </p:sp>
      <p:sp>
        <p:nvSpPr>
          <p:cNvPr id="10" name="Google Shape;383;ge5d2935de9_0_206">
            <a:extLst>
              <a:ext uri="{FF2B5EF4-FFF2-40B4-BE49-F238E27FC236}">
                <a16:creationId xmlns:a16="http://schemas.microsoft.com/office/drawing/2014/main" id="{D037636E-1913-638B-C13A-8FB743D54F48}"/>
              </a:ext>
            </a:extLst>
          </p:cNvPr>
          <p:cNvSpPr/>
          <p:nvPr/>
        </p:nvSpPr>
        <p:spPr>
          <a:xfrm>
            <a:off x="5568200" y="2555840"/>
            <a:ext cx="3468300" cy="12795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00B050"/>
                </a:solidFill>
                <a:latin typeface="Trebuchet MS"/>
                <a:ea typeface="Trebuchet MS"/>
                <a:cs typeface="Trebuchet MS"/>
                <a:sym typeface="Trebuchet MS"/>
              </a:rPr>
              <a:t>Serbian paramilitary units, such as the Scorpions, filmed the execution of young Bosnian Muslim men</a:t>
            </a:r>
            <a:endParaRPr sz="1200" dirty="0">
              <a:solidFill>
                <a:srgbClr val="000000"/>
              </a:solidFill>
              <a:latin typeface="Trebuchet MS"/>
              <a:ea typeface="Trebuchet MS"/>
              <a:cs typeface="Trebuchet MS"/>
              <a:sym typeface="Trebuchet MS"/>
            </a:endParaRPr>
          </a:p>
          <a:p>
            <a:pPr marL="0" marR="0" lvl="0" indent="0" algn="just" rtl="0">
              <a:spcBef>
                <a:spcPts val="1200"/>
              </a:spcBef>
              <a:spcAft>
                <a:spcPts val="0"/>
              </a:spcAft>
              <a:buNone/>
            </a:pPr>
            <a:r>
              <a:rPr lang="en-US" sz="1200" dirty="0">
                <a:solidFill>
                  <a:srgbClr val="00B0F0"/>
                </a:solidFill>
                <a:latin typeface="Trebuchet MS"/>
                <a:ea typeface="Trebuchet MS"/>
                <a:cs typeface="Trebuchet MS"/>
                <a:sym typeface="Trebuchet MS"/>
              </a:rPr>
              <a:t> </a:t>
            </a:r>
            <a:endParaRPr sz="1200" dirty="0">
              <a:solidFill>
                <a:srgbClr val="000000"/>
              </a:solidFill>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en-US" sz="2400" b="1" dirty="0">
                <a:solidFill>
                  <a:srgbClr val="00B0F0"/>
                </a:solidFill>
                <a:latin typeface="Trebuchet MS"/>
                <a:ea typeface="Trebuchet MS"/>
                <a:cs typeface="Trebuchet MS"/>
                <a:sym typeface="Trebuchet MS"/>
              </a:rPr>
              <a:t> </a:t>
            </a:r>
            <a:endParaRPr sz="1100" dirty="0">
              <a:solidFill>
                <a:schemeClr val="dk1"/>
              </a:solidFill>
              <a:latin typeface="Trebuchet MS"/>
              <a:ea typeface="Trebuchet MS"/>
              <a:cs typeface="Trebuchet MS"/>
              <a:sym typeface="Trebuchet MS"/>
            </a:endParaRPr>
          </a:p>
        </p:txBody>
      </p:sp>
      <p:sp>
        <p:nvSpPr>
          <p:cNvPr id="11" name="Google Shape;384;ge5d2935de9_0_206">
            <a:extLst>
              <a:ext uri="{FF2B5EF4-FFF2-40B4-BE49-F238E27FC236}">
                <a16:creationId xmlns:a16="http://schemas.microsoft.com/office/drawing/2014/main" id="{6F3D76D9-4ACA-9C82-3420-1DD505085E56}"/>
              </a:ext>
            </a:extLst>
          </p:cNvPr>
          <p:cNvSpPr/>
          <p:nvPr/>
        </p:nvSpPr>
        <p:spPr>
          <a:xfrm>
            <a:off x="5568200" y="4042425"/>
            <a:ext cx="3468300" cy="19443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1800" b="1">
                <a:solidFill>
                  <a:srgbClr val="00B050"/>
                </a:solidFill>
                <a:latin typeface="Trebuchet MS"/>
                <a:ea typeface="Trebuchet MS"/>
                <a:cs typeface="Trebuchet MS"/>
                <a:sym typeface="Trebuchet MS"/>
              </a:rPr>
              <a:t>Anti-Muslim propaganda persuaded ordinary Bosnian Serbs they needed to defend themselves against slaughter and rape from their Muslim neighbours</a:t>
            </a:r>
            <a:endParaRPr sz="11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8005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89;ge5d2935de9_0_218">
            <a:extLst>
              <a:ext uri="{FF2B5EF4-FFF2-40B4-BE49-F238E27FC236}">
                <a16:creationId xmlns:a16="http://schemas.microsoft.com/office/drawing/2014/main" id="{D2727B1C-7668-D48B-A08C-2D57FD96075E}"/>
              </a:ext>
            </a:extLst>
          </p:cNvPr>
          <p:cNvSpPr/>
          <p:nvPr/>
        </p:nvSpPr>
        <p:spPr>
          <a:xfrm>
            <a:off x="179512" y="188640"/>
            <a:ext cx="2685900" cy="5907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100">
                <a:solidFill>
                  <a:schemeClr val="dk1"/>
                </a:solidFill>
                <a:latin typeface="Trebuchet MS"/>
                <a:ea typeface="Trebuchet MS"/>
                <a:cs typeface="Trebuchet MS"/>
                <a:sym typeface="Trebuchet MS"/>
              </a:rPr>
              <a:t> </a:t>
            </a:r>
            <a:r>
              <a:rPr lang="en-US" sz="2400" b="1">
                <a:solidFill>
                  <a:schemeClr val="dk1"/>
                </a:solidFill>
                <a:latin typeface="Trebuchet MS"/>
                <a:ea typeface="Trebuchet MS"/>
                <a:cs typeface="Trebuchet MS"/>
                <a:sym typeface="Trebuchet MS"/>
              </a:rPr>
              <a:t>PREPARATION</a:t>
            </a:r>
            <a:endParaRPr sz="1100">
              <a:solidFill>
                <a:schemeClr val="dk1"/>
              </a:solidFill>
              <a:latin typeface="Trebuchet MS"/>
              <a:ea typeface="Trebuchet MS"/>
              <a:cs typeface="Trebuchet MS"/>
              <a:sym typeface="Trebuchet MS"/>
            </a:endParaRPr>
          </a:p>
        </p:txBody>
      </p:sp>
      <p:sp>
        <p:nvSpPr>
          <p:cNvPr id="4" name="Google Shape;390;ge5d2935de9_0_218">
            <a:extLst>
              <a:ext uri="{FF2B5EF4-FFF2-40B4-BE49-F238E27FC236}">
                <a16:creationId xmlns:a16="http://schemas.microsoft.com/office/drawing/2014/main" id="{FB126A6D-3259-B902-03B0-450D3B0B62A4}"/>
              </a:ext>
            </a:extLst>
          </p:cNvPr>
          <p:cNvSpPr/>
          <p:nvPr/>
        </p:nvSpPr>
        <p:spPr>
          <a:xfrm>
            <a:off x="179512" y="3212976"/>
            <a:ext cx="2685900" cy="5907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100">
                <a:solidFill>
                  <a:schemeClr val="dk1"/>
                </a:solidFill>
                <a:latin typeface="Trebuchet MS"/>
                <a:ea typeface="Trebuchet MS"/>
                <a:cs typeface="Trebuchet MS"/>
                <a:sym typeface="Trebuchet MS"/>
              </a:rPr>
              <a:t> </a:t>
            </a:r>
            <a:r>
              <a:rPr lang="en-US" sz="2400" b="1">
                <a:solidFill>
                  <a:schemeClr val="dk1"/>
                </a:solidFill>
                <a:latin typeface="Trebuchet MS"/>
                <a:ea typeface="Trebuchet MS"/>
                <a:cs typeface="Trebuchet MS"/>
                <a:sym typeface="Trebuchet MS"/>
              </a:rPr>
              <a:t>PERSECUTION</a:t>
            </a:r>
            <a:endParaRPr sz="1100">
              <a:solidFill>
                <a:schemeClr val="dk1"/>
              </a:solidFill>
              <a:latin typeface="Trebuchet MS"/>
              <a:ea typeface="Trebuchet MS"/>
              <a:cs typeface="Trebuchet MS"/>
              <a:sym typeface="Trebuchet MS"/>
            </a:endParaRPr>
          </a:p>
        </p:txBody>
      </p:sp>
      <p:sp>
        <p:nvSpPr>
          <p:cNvPr id="5" name="Google Shape;391;ge5d2935de9_0_218">
            <a:extLst>
              <a:ext uri="{FF2B5EF4-FFF2-40B4-BE49-F238E27FC236}">
                <a16:creationId xmlns:a16="http://schemas.microsoft.com/office/drawing/2014/main" id="{B4AD0679-9AC6-19F5-2D33-958A7734882B}"/>
              </a:ext>
            </a:extLst>
          </p:cNvPr>
          <p:cNvSpPr/>
          <p:nvPr/>
        </p:nvSpPr>
        <p:spPr>
          <a:xfrm>
            <a:off x="3059832" y="188641"/>
            <a:ext cx="2422500" cy="13683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800" b="1" dirty="0">
                <a:solidFill>
                  <a:srgbClr val="144C3B"/>
                </a:solidFill>
                <a:latin typeface="Trebuchet MS"/>
                <a:ea typeface="Trebuchet MS"/>
                <a:cs typeface="Trebuchet MS"/>
                <a:sym typeface="Trebuchet MS"/>
              </a:rPr>
              <a:t>People are indoctrinated with fear and suspicion of the victim group</a:t>
            </a:r>
            <a:endParaRPr sz="1100" dirty="0">
              <a:solidFill>
                <a:srgbClr val="144C3B"/>
              </a:solidFill>
              <a:latin typeface="Trebuchet MS"/>
              <a:ea typeface="Trebuchet MS"/>
              <a:cs typeface="Trebuchet MS"/>
              <a:sym typeface="Trebuchet MS"/>
            </a:endParaRPr>
          </a:p>
        </p:txBody>
      </p:sp>
      <p:sp>
        <p:nvSpPr>
          <p:cNvPr id="6" name="Google Shape;392;ge5d2935de9_0_218">
            <a:extLst>
              <a:ext uri="{FF2B5EF4-FFF2-40B4-BE49-F238E27FC236}">
                <a16:creationId xmlns:a16="http://schemas.microsoft.com/office/drawing/2014/main" id="{89F7788A-AE94-ADE9-B6CF-6EEAEB038E30}"/>
              </a:ext>
            </a:extLst>
          </p:cNvPr>
          <p:cNvSpPr/>
          <p:nvPr/>
        </p:nvSpPr>
        <p:spPr>
          <a:xfrm>
            <a:off x="5637411" y="188640"/>
            <a:ext cx="3399000" cy="20163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1800" b="1">
                <a:solidFill>
                  <a:srgbClr val="00B050"/>
                </a:solidFill>
                <a:latin typeface="Trebuchet MS"/>
                <a:ea typeface="Trebuchet MS"/>
                <a:cs typeface="Trebuchet MS"/>
                <a:sym typeface="Trebuchet MS"/>
              </a:rPr>
              <a:t>Anti-Muslim propaganda persuaded ordinary Bosnian Serbs they needed to defend themselves against slaughter and rape from their Muslim neighbours</a:t>
            </a:r>
            <a:endParaRPr sz="1100">
              <a:solidFill>
                <a:schemeClr val="dk1"/>
              </a:solidFill>
              <a:latin typeface="Trebuchet MS"/>
              <a:ea typeface="Trebuchet MS"/>
              <a:cs typeface="Trebuchet MS"/>
              <a:sym typeface="Trebuchet MS"/>
            </a:endParaRPr>
          </a:p>
        </p:txBody>
      </p:sp>
      <p:sp>
        <p:nvSpPr>
          <p:cNvPr id="7" name="Google Shape;393;ge5d2935de9_0_218">
            <a:extLst>
              <a:ext uri="{FF2B5EF4-FFF2-40B4-BE49-F238E27FC236}">
                <a16:creationId xmlns:a16="http://schemas.microsoft.com/office/drawing/2014/main" id="{9C425A78-1490-CCC8-488A-F8371C4317C3}"/>
              </a:ext>
            </a:extLst>
          </p:cNvPr>
          <p:cNvSpPr/>
          <p:nvPr/>
        </p:nvSpPr>
        <p:spPr>
          <a:xfrm>
            <a:off x="3060188" y="3212976"/>
            <a:ext cx="2422500" cy="15525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600" b="1">
                <a:solidFill>
                  <a:srgbClr val="144C3B"/>
                </a:solidFill>
                <a:latin typeface="Trebuchet MS"/>
                <a:ea typeface="Trebuchet MS"/>
                <a:cs typeface="Trebuchet MS"/>
                <a:sym typeface="Trebuchet MS"/>
              </a:rPr>
              <a:t>Victims are identified and separated because of their religion or ethnic identity</a:t>
            </a:r>
            <a:endParaRPr sz="1100">
              <a:solidFill>
                <a:srgbClr val="144C3B"/>
              </a:solidFill>
              <a:latin typeface="Trebuchet MS"/>
              <a:ea typeface="Trebuchet MS"/>
              <a:cs typeface="Trebuchet MS"/>
              <a:sym typeface="Trebuchet MS"/>
            </a:endParaRPr>
          </a:p>
        </p:txBody>
      </p:sp>
      <p:sp>
        <p:nvSpPr>
          <p:cNvPr id="8" name="Google Shape;394;ge5d2935de9_0_218">
            <a:extLst>
              <a:ext uri="{FF2B5EF4-FFF2-40B4-BE49-F238E27FC236}">
                <a16:creationId xmlns:a16="http://schemas.microsoft.com/office/drawing/2014/main" id="{2576D36A-9488-22E8-DFF3-B00FB6C6C41E}"/>
              </a:ext>
            </a:extLst>
          </p:cNvPr>
          <p:cNvSpPr/>
          <p:nvPr/>
        </p:nvSpPr>
        <p:spPr>
          <a:xfrm>
            <a:off x="5698114" y="3238339"/>
            <a:ext cx="3338400" cy="17748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B050"/>
                </a:solidFill>
                <a:latin typeface="Trebuchet MS"/>
                <a:ea typeface="Trebuchet MS"/>
                <a:cs typeface="Trebuchet MS"/>
                <a:sym typeface="Trebuchet MS"/>
              </a:rPr>
              <a:t> In a directive ordered by Karadẑić in March 1995 Bosnian Serbs were ordered to create insecurity and hopelessness in the inhabitants of Srebrenica</a:t>
            </a:r>
            <a:endParaRPr sz="1200">
              <a:solidFill>
                <a:srgbClr val="000000"/>
              </a:solidFill>
              <a:latin typeface="Trebuchet MS"/>
              <a:ea typeface="Trebuchet MS"/>
              <a:cs typeface="Trebuchet MS"/>
              <a:sym typeface="Trebuchet MS"/>
            </a:endParaRPr>
          </a:p>
          <a:p>
            <a:pPr marL="0" marR="0" lvl="0" indent="0" algn="ctr" rtl="0">
              <a:lnSpc>
                <a:spcPct val="115000"/>
              </a:lnSpc>
              <a:spcBef>
                <a:spcPts val="0"/>
              </a:spcBef>
              <a:spcAft>
                <a:spcPts val="0"/>
              </a:spcAft>
              <a:buNone/>
            </a:pPr>
            <a:r>
              <a:rPr lang="en-US" sz="2400" b="1">
                <a:solidFill>
                  <a:srgbClr val="00B0F0"/>
                </a:solidFill>
                <a:latin typeface="Trebuchet MS"/>
                <a:ea typeface="Trebuchet MS"/>
                <a:cs typeface="Trebuchet MS"/>
                <a:sym typeface="Trebuchet MS"/>
              </a:rPr>
              <a:t> </a:t>
            </a:r>
            <a:endParaRPr sz="11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411333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99;ge5d2935de9_0_227">
            <a:extLst>
              <a:ext uri="{FF2B5EF4-FFF2-40B4-BE49-F238E27FC236}">
                <a16:creationId xmlns:a16="http://schemas.microsoft.com/office/drawing/2014/main" id="{E702E988-7EDD-57B1-F3AA-0CC845D9FB1A}"/>
              </a:ext>
            </a:extLst>
          </p:cNvPr>
          <p:cNvSpPr/>
          <p:nvPr/>
        </p:nvSpPr>
        <p:spPr>
          <a:xfrm>
            <a:off x="199260" y="188640"/>
            <a:ext cx="2685900" cy="5907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000" dirty="0">
                <a:solidFill>
                  <a:schemeClr val="dk1"/>
                </a:solidFill>
                <a:latin typeface="Trebuchet MS"/>
                <a:ea typeface="Trebuchet MS"/>
                <a:cs typeface="Trebuchet MS"/>
                <a:sym typeface="Trebuchet MS"/>
              </a:rPr>
              <a:t> </a:t>
            </a:r>
            <a:r>
              <a:rPr lang="en-US" sz="2300" b="1" dirty="0">
                <a:solidFill>
                  <a:schemeClr val="dk1"/>
                </a:solidFill>
                <a:latin typeface="Trebuchet MS"/>
                <a:ea typeface="Trebuchet MS"/>
                <a:cs typeface="Trebuchet MS"/>
                <a:sym typeface="Trebuchet MS"/>
              </a:rPr>
              <a:t>EXTERMINATION</a:t>
            </a:r>
            <a:endParaRPr sz="1000" dirty="0">
              <a:solidFill>
                <a:schemeClr val="dk1"/>
              </a:solidFill>
              <a:latin typeface="Trebuchet MS"/>
              <a:ea typeface="Trebuchet MS"/>
              <a:cs typeface="Trebuchet MS"/>
              <a:sym typeface="Trebuchet MS"/>
            </a:endParaRPr>
          </a:p>
        </p:txBody>
      </p:sp>
      <p:sp>
        <p:nvSpPr>
          <p:cNvPr id="4" name="Google Shape;400;ge5d2935de9_0_227">
            <a:extLst>
              <a:ext uri="{FF2B5EF4-FFF2-40B4-BE49-F238E27FC236}">
                <a16:creationId xmlns:a16="http://schemas.microsoft.com/office/drawing/2014/main" id="{2C101DDF-4B59-2742-DA59-F4A64D31BE34}"/>
              </a:ext>
            </a:extLst>
          </p:cNvPr>
          <p:cNvSpPr/>
          <p:nvPr/>
        </p:nvSpPr>
        <p:spPr>
          <a:xfrm>
            <a:off x="199260" y="3032985"/>
            <a:ext cx="2685900" cy="5760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100">
                <a:solidFill>
                  <a:schemeClr val="dk1"/>
                </a:solidFill>
                <a:latin typeface="Trebuchet MS"/>
                <a:ea typeface="Trebuchet MS"/>
                <a:cs typeface="Trebuchet MS"/>
                <a:sym typeface="Trebuchet MS"/>
              </a:rPr>
              <a:t> </a:t>
            </a:r>
            <a:r>
              <a:rPr lang="en-US" sz="2400" b="1">
                <a:solidFill>
                  <a:schemeClr val="dk1"/>
                </a:solidFill>
                <a:latin typeface="Trebuchet MS"/>
                <a:ea typeface="Trebuchet MS"/>
                <a:cs typeface="Trebuchet MS"/>
                <a:sym typeface="Trebuchet MS"/>
              </a:rPr>
              <a:t>DENIAL</a:t>
            </a:r>
            <a:endParaRPr sz="1100">
              <a:solidFill>
                <a:schemeClr val="dk1"/>
              </a:solidFill>
              <a:latin typeface="Trebuchet MS"/>
              <a:ea typeface="Trebuchet MS"/>
              <a:cs typeface="Trebuchet MS"/>
              <a:sym typeface="Trebuchet MS"/>
            </a:endParaRPr>
          </a:p>
        </p:txBody>
      </p:sp>
      <p:sp>
        <p:nvSpPr>
          <p:cNvPr id="5" name="Google Shape;401;ge5d2935de9_0_227">
            <a:extLst>
              <a:ext uri="{FF2B5EF4-FFF2-40B4-BE49-F238E27FC236}">
                <a16:creationId xmlns:a16="http://schemas.microsoft.com/office/drawing/2014/main" id="{620F1D93-8ED8-73B9-60F3-99F462FA5A2D}"/>
              </a:ext>
            </a:extLst>
          </p:cNvPr>
          <p:cNvSpPr/>
          <p:nvPr/>
        </p:nvSpPr>
        <p:spPr>
          <a:xfrm>
            <a:off x="3059832" y="188641"/>
            <a:ext cx="2422500" cy="7920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800" b="1">
                <a:solidFill>
                  <a:srgbClr val="144C3B"/>
                </a:solidFill>
                <a:latin typeface="Trebuchet MS"/>
                <a:ea typeface="Trebuchet MS"/>
                <a:cs typeface="Trebuchet MS"/>
                <a:sym typeface="Trebuchet MS"/>
              </a:rPr>
              <a:t> Victims are murdered</a:t>
            </a:r>
            <a:endParaRPr sz="1100">
              <a:solidFill>
                <a:srgbClr val="144C3B"/>
              </a:solidFill>
              <a:latin typeface="Trebuchet MS"/>
              <a:ea typeface="Trebuchet MS"/>
              <a:cs typeface="Trebuchet MS"/>
              <a:sym typeface="Trebuchet MS"/>
            </a:endParaRPr>
          </a:p>
          <a:p>
            <a:pPr marL="0" marR="0" lvl="0" indent="0" algn="ctr" rtl="0">
              <a:lnSpc>
                <a:spcPct val="115000"/>
              </a:lnSpc>
              <a:spcBef>
                <a:spcPts val="1000"/>
              </a:spcBef>
              <a:spcAft>
                <a:spcPts val="0"/>
              </a:spcAft>
              <a:buNone/>
            </a:pPr>
            <a:r>
              <a:rPr lang="en-US" sz="2400" b="1">
                <a:solidFill>
                  <a:srgbClr val="144C3B"/>
                </a:solidFill>
                <a:latin typeface="Trebuchet MS"/>
                <a:ea typeface="Trebuchet MS"/>
                <a:cs typeface="Trebuchet MS"/>
                <a:sym typeface="Trebuchet MS"/>
              </a:rPr>
              <a:t> </a:t>
            </a:r>
            <a:endParaRPr sz="1100">
              <a:solidFill>
                <a:srgbClr val="144C3B"/>
              </a:solidFill>
              <a:latin typeface="Trebuchet MS"/>
              <a:ea typeface="Trebuchet MS"/>
              <a:cs typeface="Trebuchet MS"/>
              <a:sym typeface="Trebuchet MS"/>
            </a:endParaRPr>
          </a:p>
        </p:txBody>
      </p:sp>
      <p:sp>
        <p:nvSpPr>
          <p:cNvPr id="6" name="Google Shape;402;ge5d2935de9_0_227">
            <a:extLst>
              <a:ext uri="{FF2B5EF4-FFF2-40B4-BE49-F238E27FC236}">
                <a16:creationId xmlns:a16="http://schemas.microsoft.com/office/drawing/2014/main" id="{0D8BB0A4-85BC-12FE-7744-2904115DF1E0}"/>
              </a:ext>
            </a:extLst>
          </p:cNvPr>
          <p:cNvSpPr/>
          <p:nvPr/>
        </p:nvSpPr>
        <p:spPr>
          <a:xfrm>
            <a:off x="5652120" y="180346"/>
            <a:ext cx="3312300" cy="26727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1800" b="1">
                <a:solidFill>
                  <a:srgbClr val="00B050"/>
                </a:solidFill>
                <a:latin typeface="Trebuchet MS"/>
                <a:ea typeface="Trebuchet MS"/>
                <a:cs typeface="Trebuchet MS"/>
                <a:sym typeface="Trebuchet MS"/>
              </a:rPr>
              <a:t>From 1993 there was a “slow motion” genocide of Bosnian Muslims was taking place.  The international community failed to heed these warnings, leading to the events at Srebrenica in July 1995</a:t>
            </a:r>
            <a:endParaRPr sz="1100">
              <a:solidFill>
                <a:schemeClr val="dk1"/>
              </a:solidFill>
              <a:latin typeface="Trebuchet MS"/>
              <a:ea typeface="Trebuchet MS"/>
              <a:cs typeface="Trebuchet MS"/>
              <a:sym typeface="Trebuchet MS"/>
            </a:endParaRPr>
          </a:p>
          <a:p>
            <a:pPr marL="0" marR="0" lvl="0" indent="0" algn="just" rtl="0">
              <a:spcBef>
                <a:spcPts val="2200"/>
              </a:spcBef>
              <a:spcAft>
                <a:spcPts val="0"/>
              </a:spcAft>
              <a:buNone/>
            </a:pPr>
            <a:r>
              <a:rPr lang="en-US" sz="1200">
                <a:solidFill>
                  <a:srgbClr val="000000"/>
                </a:solidFill>
                <a:latin typeface="Trebuchet MS"/>
                <a:ea typeface="Trebuchet MS"/>
                <a:cs typeface="Trebuchet MS"/>
                <a:sym typeface="Trebuchet MS"/>
              </a:rPr>
              <a:t> </a:t>
            </a:r>
            <a:endParaRPr>
              <a:latin typeface="Trebuchet MS"/>
              <a:ea typeface="Trebuchet MS"/>
              <a:cs typeface="Trebuchet MS"/>
              <a:sym typeface="Trebuchet MS"/>
            </a:endParaRPr>
          </a:p>
          <a:p>
            <a:pPr marL="0" marR="0" lvl="0" indent="0" algn="ctr" rtl="0">
              <a:lnSpc>
                <a:spcPct val="115000"/>
              </a:lnSpc>
              <a:spcBef>
                <a:spcPts val="0"/>
              </a:spcBef>
              <a:spcAft>
                <a:spcPts val="0"/>
              </a:spcAft>
              <a:buNone/>
            </a:pPr>
            <a:r>
              <a:rPr lang="en-US" sz="2400" b="1">
                <a:solidFill>
                  <a:srgbClr val="00B0F0"/>
                </a:solidFill>
                <a:latin typeface="Trebuchet MS"/>
                <a:ea typeface="Trebuchet MS"/>
                <a:cs typeface="Trebuchet MS"/>
                <a:sym typeface="Trebuchet MS"/>
              </a:rPr>
              <a:t> </a:t>
            </a:r>
            <a:endParaRPr sz="1100">
              <a:solidFill>
                <a:schemeClr val="dk1"/>
              </a:solidFill>
              <a:latin typeface="Trebuchet MS"/>
              <a:ea typeface="Trebuchet MS"/>
              <a:cs typeface="Trebuchet MS"/>
              <a:sym typeface="Trebuchet MS"/>
            </a:endParaRPr>
          </a:p>
        </p:txBody>
      </p:sp>
      <p:sp>
        <p:nvSpPr>
          <p:cNvPr id="7" name="Google Shape;403;ge5d2935de9_0_227">
            <a:extLst>
              <a:ext uri="{FF2B5EF4-FFF2-40B4-BE49-F238E27FC236}">
                <a16:creationId xmlns:a16="http://schemas.microsoft.com/office/drawing/2014/main" id="{49BB433A-B106-596C-6883-14131F7119B7}"/>
              </a:ext>
            </a:extLst>
          </p:cNvPr>
          <p:cNvSpPr/>
          <p:nvPr/>
        </p:nvSpPr>
        <p:spPr>
          <a:xfrm>
            <a:off x="5656995" y="3007485"/>
            <a:ext cx="3312300" cy="20163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1800" b="1">
                <a:solidFill>
                  <a:srgbClr val="00B050"/>
                </a:solidFill>
                <a:latin typeface="Trebuchet MS"/>
                <a:ea typeface="Trebuchet MS"/>
                <a:cs typeface="Trebuchet MS"/>
                <a:sym typeface="Trebuchet MS"/>
              </a:rPr>
              <a:t>Serbian denial of the genocide: hiding of bodies; alleging that Bosnian Muslim forces killed each other; all sides committed equal atrocities</a:t>
            </a:r>
            <a:endParaRPr sz="1100">
              <a:solidFill>
                <a:schemeClr val="dk1"/>
              </a:solidFill>
              <a:latin typeface="Trebuchet MS"/>
              <a:ea typeface="Trebuchet MS"/>
              <a:cs typeface="Trebuchet MS"/>
              <a:sym typeface="Trebuchet MS"/>
            </a:endParaRPr>
          </a:p>
          <a:p>
            <a:pPr marL="0" marR="0" lvl="0" indent="0" algn="ctr" rtl="0">
              <a:lnSpc>
                <a:spcPct val="115000"/>
              </a:lnSpc>
              <a:spcBef>
                <a:spcPts val="2200"/>
              </a:spcBef>
              <a:spcAft>
                <a:spcPts val="0"/>
              </a:spcAft>
              <a:buNone/>
            </a:pPr>
            <a:r>
              <a:rPr lang="en-US" sz="1800" b="1">
                <a:solidFill>
                  <a:srgbClr val="00B0F0"/>
                </a:solidFill>
                <a:latin typeface="Trebuchet MS"/>
                <a:ea typeface="Trebuchet MS"/>
                <a:cs typeface="Trebuchet MS"/>
                <a:sym typeface="Trebuchet MS"/>
              </a:rPr>
              <a:t> </a:t>
            </a:r>
            <a:endParaRPr sz="1100">
              <a:solidFill>
                <a:schemeClr val="dk1"/>
              </a:solidFill>
              <a:latin typeface="Trebuchet MS"/>
              <a:ea typeface="Trebuchet MS"/>
              <a:cs typeface="Trebuchet MS"/>
              <a:sym typeface="Trebuchet MS"/>
            </a:endParaRPr>
          </a:p>
        </p:txBody>
      </p:sp>
      <p:sp>
        <p:nvSpPr>
          <p:cNvPr id="8" name="Google Shape;404;ge5d2935de9_0_227">
            <a:extLst>
              <a:ext uri="{FF2B5EF4-FFF2-40B4-BE49-F238E27FC236}">
                <a16:creationId xmlns:a16="http://schemas.microsoft.com/office/drawing/2014/main" id="{5D503518-C7D6-E6BF-AE3C-4B61A53F2D6D}"/>
              </a:ext>
            </a:extLst>
          </p:cNvPr>
          <p:cNvSpPr/>
          <p:nvPr/>
        </p:nvSpPr>
        <p:spPr>
          <a:xfrm>
            <a:off x="3059830" y="3032968"/>
            <a:ext cx="2422500" cy="1080000"/>
          </a:xfrm>
          <a:prstGeom prst="rect">
            <a:avLst/>
          </a:prstGeom>
          <a:solidFill>
            <a:srgbClr val="FFFFFF"/>
          </a:solidFill>
          <a:ln w="38100" cap="flat" cmpd="sng">
            <a:solidFill>
              <a:schemeClr val="tx1">
                <a:lumMod val="50000"/>
                <a:lumOff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800" b="1">
                <a:solidFill>
                  <a:srgbClr val="144C3B"/>
                </a:solidFill>
                <a:latin typeface="Trebuchet MS"/>
                <a:ea typeface="Trebuchet MS"/>
                <a:cs typeface="Trebuchet MS"/>
                <a:sym typeface="Trebuchet MS"/>
              </a:rPr>
              <a:t>The perpetrators or later generations deny the event</a:t>
            </a:r>
            <a:endParaRPr sz="1100">
              <a:solidFill>
                <a:srgbClr val="144C3B"/>
              </a:solidFill>
              <a:latin typeface="Trebuchet MS"/>
              <a:ea typeface="Trebuchet MS"/>
              <a:cs typeface="Trebuchet MS"/>
              <a:sym typeface="Trebuchet MS"/>
            </a:endParaRPr>
          </a:p>
          <a:p>
            <a:pPr marL="0" marR="0" lvl="0" indent="0" algn="ctr" rtl="0">
              <a:lnSpc>
                <a:spcPct val="115000"/>
              </a:lnSpc>
              <a:spcBef>
                <a:spcPts val="1000"/>
              </a:spcBef>
              <a:spcAft>
                <a:spcPts val="0"/>
              </a:spcAft>
              <a:buNone/>
            </a:pPr>
            <a:r>
              <a:rPr lang="en-US" sz="2400" b="1">
                <a:solidFill>
                  <a:srgbClr val="144C3B"/>
                </a:solidFill>
                <a:latin typeface="Trebuchet MS"/>
                <a:ea typeface="Trebuchet MS"/>
                <a:cs typeface="Trebuchet MS"/>
                <a:sym typeface="Trebuchet MS"/>
              </a:rPr>
              <a:t> </a:t>
            </a:r>
            <a:endParaRPr sz="1100">
              <a:solidFill>
                <a:srgbClr val="144C3B"/>
              </a:solidFill>
              <a:latin typeface="Trebuchet MS"/>
              <a:ea typeface="Trebuchet MS"/>
              <a:cs typeface="Trebuchet MS"/>
              <a:sym typeface="Trebuchet MS"/>
            </a:endParaRPr>
          </a:p>
        </p:txBody>
      </p:sp>
    </p:spTree>
    <p:extLst>
      <p:ext uri="{BB962C8B-B14F-4D97-AF65-F5344CB8AC3E}">
        <p14:creationId xmlns:p14="http://schemas.microsoft.com/office/powerpoint/2010/main" val="139869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4C3EF4B12C05409797E5F996CBBE92" ma:contentTypeVersion="21" ma:contentTypeDescription="Create a new document." ma:contentTypeScope="" ma:versionID="fdb3152ca24142ad7392c0a68f20eff9">
  <xsd:schema xmlns:xsd="http://www.w3.org/2001/XMLSchema" xmlns:xs="http://www.w3.org/2001/XMLSchema" xmlns:p="http://schemas.microsoft.com/office/2006/metadata/properties" xmlns:ns2="8417a0f5-105c-4459-8b5d-00c15f059bb2" xmlns:ns3="b4a3a2d6-ca83-4de4-bb8b-2aec7b591795" targetNamespace="http://schemas.microsoft.com/office/2006/metadata/properties" ma:root="true" ma:fieldsID="af3246fc27c76468500e1687386fe1e3" ns2:_="" ns3:_="">
    <xsd:import namespace="8417a0f5-105c-4459-8b5d-00c15f059bb2"/>
    <xsd:import namespace="b4a3a2d6-ca83-4de4-bb8b-2aec7b5917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Event" minOccurs="0"/>
                <xsd:element ref="ns3:TaxCatchAll"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7a0f5-105c-4459-8b5d-00c15f059b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Event" ma:index="20" nillable="true" ma:displayName="Event" ma:format="Dropdown" ma:internalName="Event">
      <xsd:simpleType>
        <xsd:restriction base="dms:Text">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ebcd944-e42d-4502-b275-2e764bd027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a3a2d6-ca83-4de4-bb8b-2aec7b59179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390a31-8303-416e-86b8-20c2e2843916}" ma:internalName="TaxCatchAll" ma:showField="CatchAllData" ma:web="b4a3a2d6-ca83-4de4-bb8b-2aec7b591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17a0f5-105c-4459-8b5d-00c15f059bb2">
      <Terms xmlns="http://schemas.microsoft.com/office/infopath/2007/PartnerControls"/>
    </lcf76f155ced4ddcb4097134ff3c332f>
    <Event xmlns="8417a0f5-105c-4459-8b5d-00c15f059bb2" xsi:nil="true"/>
    <TaxCatchAll xmlns="b4a3a2d6-ca83-4de4-bb8b-2aec7b591795" xsi:nil="true"/>
  </documentManagement>
</p:properties>
</file>

<file path=customXml/itemProps1.xml><?xml version="1.0" encoding="utf-8"?>
<ds:datastoreItem xmlns:ds="http://schemas.openxmlformats.org/officeDocument/2006/customXml" ds:itemID="{1D0121A7-9E52-4E08-A9AC-1AAB08E1C7AF}">
  <ds:schemaRefs>
    <ds:schemaRef ds:uri="http://schemas.microsoft.com/sharepoint/v3/contenttype/forms"/>
  </ds:schemaRefs>
</ds:datastoreItem>
</file>

<file path=customXml/itemProps2.xml><?xml version="1.0" encoding="utf-8"?>
<ds:datastoreItem xmlns:ds="http://schemas.openxmlformats.org/officeDocument/2006/customXml" ds:itemID="{E973CB0A-E6DD-41CB-ADC8-C4F50272C5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17a0f5-105c-4459-8b5d-00c15f059bb2"/>
    <ds:schemaRef ds:uri="b4a3a2d6-ca83-4de4-bb8b-2aec7b591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5F0068-48EF-46CF-A193-18920AD45CF9}">
  <ds:schemaRefs>
    <ds:schemaRef ds:uri="http://schemas.microsoft.com/office/2006/metadata/properties"/>
    <ds:schemaRef ds:uri="http://purl.org/dc/terms/"/>
    <ds:schemaRef ds:uri="http://schemas.microsoft.com/office/infopath/2007/PartnerControls"/>
    <ds:schemaRef ds:uri="b4a3a2d6-ca83-4de4-bb8b-2aec7b591795"/>
    <ds:schemaRef ds:uri="http://purl.org/dc/elements/1.1/"/>
    <ds:schemaRef ds:uri="http://schemas.microsoft.com/office/2006/documentManagement/types"/>
    <ds:schemaRef ds:uri="8417a0f5-105c-4459-8b5d-00c15f059bb2"/>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135</TotalTime>
  <Words>797</Words>
  <Application>Microsoft Office PowerPoint</Application>
  <PresentationFormat>On-screen Show (4:3)</PresentationFormat>
  <Paragraphs>109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10 Stages of Genocide</vt:lpstr>
      <vt:lpstr>PowerPoint Presentation</vt:lpstr>
      <vt:lpstr>What was the Srebrenica Genocide?</vt:lpstr>
      <vt:lpstr>Starter</vt:lpstr>
      <vt:lpstr>ACTIVITY - The 10 Stages of Genocide</vt:lpstr>
      <vt:lpstr>ACTIVITY - Checking Your Answers</vt:lpstr>
      <vt:lpstr>PowerPoint Presentation</vt:lpstr>
      <vt:lpstr>PowerPoint Presentation</vt:lpstr>
      <vt:lpstr>PowerPoint Presentation</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 Hamilton</dc:creator>
  <cp:lastModifiedBy>David Hamilton</cp:lastModifiedBy>
  <cp:revision>7</cp:revision>
  <dcterms:created xsi:type="dcterms:W3CDTF">2023-08-31T19:01:23Z</dcterms:created>
  <dcterms:modified xsi:type="dcterms:W3CDTF">2025-09-01T22:36:09Z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0x010100D44C3EF4B12C05409797E5F996CBBE92</vt:lpwstr>
  </property>
  <property fmtid="{D5CDD505-2E9C-101B-9397-08002B2CF9AE}" pid="3" name="MediaServiceImageTags">
    <vt:lpwstr/>
  </property>
</Properties>
</file>