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sldIdLst>
    <p:sldId id="256" r:id="rId5"/>
    <p:sldId id="258" r:id="rId6"/>
    <p:sldId id="259" r:id="rId7"/>
    <p:sldId id="260" r:id="rId8"/>
    <p:sldId id="261" r:id="rId9"/>
    <p:sldId id="267" r:id="rId10"/>
    <p:sldId id="268" r:id="rId11"/>
    <p:sldId id="269" r:id="rId12"/>
    <p:sldId id="270" r:id="rId13"/>
    <p:sldId id="271" r:id="rId14"/>
    <p:sldId id="272" r:id="rId15"/>
    <p:sldId id="273" r:id="rId16"/>
    <p:sldId id="274"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952"/>
    <a:srgbClr val="A7FFDB"/>
    <a:srgbClr val="EE140F"/>
    <a:srgbClr val="F40E0E"/>
    <a:srgbClr val="144C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9656DD-04D5-1E0B-04D9-1B74AC8E5EC0}" v="3" dt="2025-09-01T22:53:17.254"/>
    <p1510:client id="{4C5221DC-7712-4250-9DB1-BFB38E907ADA}" v="2" dt="2025-09-01T22:42:11.691"/>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4975" autoAdjust="0"/>
    <p:restoredTop sz="79056" autoAdjust="0"/>
  </p:normalViewPr>
  <p:slideViewPr>
    <p:cSldViewPr snapToGrid="0">
      <p:cViewPr varScale="1">
        <p:scale>
          <a:sx n="99" d="100"/>
          <a:sy n="99" d="100"/>
        </p:scale>
        <p:origin x="744" y="8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1" d="100"/>
          <a:sy n="81" d="100"/>
        </p:scale>
        <p:origin x="238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1860A6-3AF3-4017-B4B1-3B979F92E197}" type="datetimeFigureOut">
              <a:rPr lang="en-GB" smtClean="0"/>
              <a:t>01/09/2025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4EF81E-8073-4646-9452-77697B4EB38A}" type="slidenum">
              <a:rPr lang="en-GB" smtClean="0"/>
              <a:t>‹#›</a:t>
            </a:fld>
            <a:endParaRPr lang="en-GB"/>
          </a:p>
        </p:txBody>
      </p:sp>
    </p:spTree>
    <p:extLst>
      <p:ext uri="{BB962C8B-B14F-4D97-AF65-F5344CB8AC3E}">
        <p14:creationId xmlns:p14="http://schemas.microsoft.com/office/powerpoint/2010/main" val="1437559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lesson contains a number of sensitive issues- teacher discretion required. Class maturity must be considered before delivering the lesson.</a:t>
            </a:r>
          </a:p>
          <a:p>
            <a:endParaRPr lang="en-GB" dirty="0"/>
          </a:p>
        </p:txBody>
      </p:sp>
      <p:sp>
        <p:nvSpPr>
          <p:cNvPr id="4" name="Slide Number Placeholder 3"/>
          <p:cNvSpPr>
            <a:spLocks noGrp="1"/>
          </p:cNvSpPr>
          <p:nvPr>
            <p:ph type="sldNum" sz="quarter" idx="5"/>
          </p:nvPr>
        </p:nvSpPr>
        <p:spPr/>
        <p:txBody>
          <a:bodyPr/>
          <a:lstStyle/>
          <a:p>
            <a:fld id="{564EF81E-8073-4646-9452-77697B4EB38A}" type="slidenum">
              <a:rPr lang="en-GB" smtClean="0"/>
              <a:t>1</a:t>
            </a:fld>
            <a:endParaRPr lang="en-GB"/>
          </a:p>
        </p:txBody>
      </p:sp>
    </p:spTree>
    <p:extLst>
      <p:ext uri="{BB962C8B-B14F-4D97-AF65-F5344CB8AC3E}">
        <p14:creationId xmlns:p14="http://schemas.microsoft.com/office/powerpoint/2010/main" val="3589719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Teacher notes:  Class discussion follows this slide. </a:t>
            </a:r>
          </a:p>
          <a:p>
            <a:endParaRPr lang="en-GB" dirty="0"/>
          </a:p>
        </p:txBody>
      </p:sp>
      <p:sp>
        <p:nvSpPr>
          <p:cNvPr id="4" name="Slide Number Placeholder 3"/>
          <p:cNvSpPr>
            <a:spLocks noGrp="1"/>
          </p:cNvSpPr>
          <p:nvPr>
            <p:ph type="sldNum" sz="quarter" idx="5"/>
          </p:nvPr>
        </p:nvSpPr>
        <p:spPr/>
        <p:txBody>
          <a:bodyPr/>
          <a:lstStyle/>
          <a:p>
            <a:fld id="{564EF81E-8073-4646-9452-77697B4EB38A}" type="slidenum">
              <a:rPr lang="en-GB" smtClean="0"/>
              <a:t>3</a:t>
            </a:fld>
            <a:endParaRPr lang="en-GB"/>
          </a:p>
        </p:txBody>
      </p:sp>
    </p:spTree>
    <p:extLst>
      <p:ext uri="{BB962C8B-B14F-4D97-AF65-F5344CB8AC3E}">
        <p14:creationId xmlns:p14="http://schemas.microsoft.com/office/powerpoint/2010/main" val="3532656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What does disparity mean? Why is that important here? Why does the disparity mean both sides maintain their weapons? Ask pupils to consider the problems caused by two safe areas being attacked?</a:t>
            </a:r>
          </a:p>
          <a:p>
            <a:endParaRPr lang="en-GB" dirty="0"/>
          </a:p>
        </p:txBody>
      </p:sp>
      <p:sp>
        <p:nvSpPr>
          <p:cNvPr id="4" name="Slide Number Placeholder 3"/>
          <p:cNvSpPr>
            <a:spLocks noGrp="1"/>
          </p:cNvSpPr>
          <p:nvPr>
            <p:ph type="sldNum" sz="quarter" idx="5"/>
          </p:nvPr>
        </p:nvSpPr>
        <p:spPr/>
        <p:txBody>
          <a:bodyPr/>
          <a:lstStyle/>
          <a:p>
            <a:fld id="{564EF81E-8073-4646-9452-77697B4EB38A}" type="slidenum">
              <a:rPr lang="en-GB" smtClean="0"/>
              <a:t>5</a:t>
            </a:fld>
            <a:endParaRPr lang="en-GB"/>
          </a:p>
        </p:txBody>
      </p:sp>
    </p:spTree>
    <p:extLst>
      <p:ext uri="{BB962C8B-B14F-4D97-AF65-F5344CB8AC3E}">
        <p14:creationId xmlns:p14="http://schemas.microsoft.com/office/powerpoint/2010/main" val="1345260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a:ea typeface="Arial"/>
                <a:cs typeface="Arial"/>
                <a:sym typeface="Arial"/>
              </a:rPr>
              <a:t>Breaking the Silence - Women of Bosnia (Remembering Srebrenica) - Start of the Video - 2 mins 48 secs - Differing Experiences of Men &amp; Women: https://vimeo.com/840427184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564EF81E-8073-4646-9452-77697B4EB38A}" type="slidenum">
              <a:rPr lang="en-GB" smtClean="0"/>
              <a:t>7</a:t>
            </a:fld>
            <a:endParaRPr lang="en-GB"/>
          </a:p>
        </p:txBody>
      </p:sp>
    </p:spTree>
    <p:extLst>
      <p:ext uri="{BB962C8B-B14F-4D97-AF65-F5344CB8AC3E}">
        <p14:creationId xmlns:p14="http://schemas.microsoft.com/office/powerpoint/2010/main" val="3852785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a:ea typeface="Arial"/>
                <a:cs typeface="Arial"/>
                <a:sym typeface="Arial"/>
              </a:rPr>
              <a:t>From </a:t>
            </a:r>
            <a:r>
              <a:rPr lang="en-GB" sz="1200" dirty="0" err="1">
                <a:latin typeface="Arial"/>
                <a:ea typeface="Arial"/>
                <a:cs typeface="Arial"/>
                <a:sym typeface="Arial"/>
              </a:rPr>
              <a:t>thereBreaking</a:t>
            </a:r>
            <a:r>
              <a:rPr lang="en-GB" sz="1200" dirty="0">
                <a:latin typeface="Arial"/>
                <a:ea typeface="Arial"/>
                <a:cs typeface="Arial"/>
                <a:sym typeface="Arial"/>
              </a:rPr>
              <a:t> the Silence (Remembering Srebrenica) - Whole Clip - https://vimeo.com/840423448</a:t>
            </a:r>
            <a:endParaRPr lang="en-GB" dirty="0"/>
          </a:p>
        </p:txBody>
      </p:sp>
      <p:sp>
        <p:nvSpPr>
          <p:cNvPr id="4" name="Slide Number Placeholder 3"/>
          <p:cNvSpPr>
            <a:spLocks noGrp="1"/>
          </p:cNvSpPr>
          <p:nvPr>
            <p:ph type="sldNum" sz="quarter" idx="5"/>
          </p:nvPr>
        </p:nvSpPr>
        <p:spPr/>
        <p:txBody>
          <a:bodyPr/>
          <a:lstStyle/>
          <a:p>
            <a:fld id="{564EF81E-8073-4646-9452-77697B4EB38A}" type="slidenum">
              <a:rPr lang="en-GB" smtClean="0"/>
              <a:t>11</a:t>
            </a:fld>
            <a:endParaRPr lang="en-GB"/>
          </a:p>
        </p:txBody>
      </p:sp>
    </p:spTree>
    <p:extLst>
      <p:ext uri="{BB962C8B-B14F-4D97-AF65-F5344CB8AC3E}">
        <p14:creationId xmlns:p14="http://schemas.microsoft.com/office/powerpoint/2010/main" val="3885474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a:ea typeface="Arial"/>
                <a:cs typeface="Arial"/>
                <a:sym typeface="Arial"/>
              </a:rPr>
              <a:t>From Breaking the Silence (Remembering Srebrenica) - Whole Clip - https://vimeo.com/840423448</a:t>
            </a:r>
            <a:endParaRPr lang="en-GB" dirty="0"/>
          </a:p>
          <a:p>
            <a:endParaRPr lang="en-GB" dirty="0"/>
          </a:p>
        </p:txBody>
      </p:sp>
      <p:sp>
        <p:nvSpPr>
          <p:cNvPr id="4" name="Slide Number Placeholder 3"/>
          <p:cNvSpPr>
            <a:spLocks noGrp="1"/>
          </p:cNvSpPr>
          <p:nvPr>
            <p:ph type="sldNum" sz="quarter" idx="5"/>
          </p:nvPr>
        </p:nvSpPr>
        <p:spPr/>
        <p:txBody>
          <a:bodyPr/>
          <a:lstStyle/>
          <a:p>
            <a:fld id="{564EF81E-8073-4646-9452-77697B4EB38A}" type="slidenum">
              <a:rPr lang="en-GB" smtClean="0"/>
              <a:t>12</a:t>
            </a:fld>
            <a:endParaRPr lang="en-GB"/>
          </a:p>
        </p:txBody>
      </p:sp>
    </p:spTree>
    <p:extLst>
      <p:ext uri="{BB962C8B-B14F-4D97-AF65-F5344CB8AC3E}">
        <p14:creationId xmlns:p14="http://schemas.microsoft.com/office/powerpoint/2010/main" val="4184218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C68C092-1DE7-4871-8354-1E8BB73DF041}" type="datetimeFigureOut">
              <a:rPr lang="en-GB" smtClean="0"/>
              <a:t>01/09/2025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9CB786-CC6A-4569-BD3E-9068525A0518}" type="slidenum">
              <a:rPr lang="en-GB" smtClean="0"/>
              <a:t>‹#›</a:t>
            </a:fld>
            <a:endParaRPr lang="en-GB"/>
          </a:p>
        </p:txBody>
      </p:sp>
    </p:spTree>
    <p:extLst>
      <p:ext uri="{BB962C8B-B14F-4D97-AF65-F5344CB8AC3E}">
        <p14:creationId xmlns:p14="http://schemas.microsoft.com/office/powerpoint/2010/main" val="1888147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68C092-1DE7-4871-8354-1E8BB73DF041}" type="datetimeFigureOut">
              <a:rPr lang="en-GB" smtClean="0"/>
              <a:t>01/09/2025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9CB786-CC6A-4569-BD3E-9068525A0518}" type="slidenum">
              <a:rPr lang="en-GB" smtClean="0"/>
              <a:t>‹#›</a:t>
            </a:fld>
            <a:endParaRPr lang="en-GB"/>
          </a:p>
        </p:txBody>
      </p:sp>
    </p:spTree>
    <p:extLst>
      <p:ext uri="{BB962C8B-B14F-4D97-AF65-F5344CB8AC3E}">
        <p14:creationId xmlns:p14="http://schemas.microsoft.com/office/powerpoint/2010/main" val="2537033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68C092-1DE7-4871-8354-1E8BB73DF041}" type="datetimeFigureOut">
              <a:rPr lang="en-GB" smtClean="0"/>
              <a:t>01/09/2025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9CB786-CC6A-4569-BD3E-9068525A0518}" type="slidenum">
              <a:rPr lang="en-GB" smtClean="0"/>
              <a:t>‹#›</a:t>
            </a:fld>
            <a:endParaRPr lang="en-GB"/>
          </a:p>
        </p:txBody>
      </p:sp>
    </p:spTree>
    <p:extLst>
      <p:ext uri="{BB962C8B-B14F-4D97-AF65-F5344CB8AC3E}">
        <p14:creationId xmlns:p14="http://schemas.microsoft.com/office/powerpoint/2010/main" val="2699186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68C092-1DE7-4871-8354-1E8BB73DF041}" type="datetimeFigureOut">
              <a:rPr lang="en-GB" smtClean="0"/>
              <a:t>01/09/2025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9CB786-CC6A-4569-BD3E-9068525A0518}" type="slidenum">
              <a:rPr lang="en-GB" smtClean="0"/>
              <a:t>‹#›</a:t>
            </a:fld>
            <a:endParaRPr lang="en-GB"/>
          </a:p>
        </p:txBody>
      </p:sp>
    </p:spTree>
    <p:extLst>
      <p:ext uri="{BB962C8B-B14F-4D97-AF65-F5344CB8AC3E}">
        <p14:creationId xmlns:p14="http://schemas.microsoft.com/office/powerpoint/2010/main" val="3945735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68C092-1DE7-4871-8354-1E8BB73DF041}" type="datetimeFigureOut">
              <a:rPr lang="en-GB" smtClean="0"/>
              <a:t>01/09/2025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9CB786-CC6A-4569-BD3E-9068525A0518}" type="slidenum">
              <a:rPr lang="en-GB" smtClean="0"/>
              <a:t>‹#›</a:t>
            </a:fld>
            <a:endParaRPr lang="en-GB"/>
          </a:p>
        </p:txBody>
      </p:sp>
    </p:spTree>
    <p:extLst>
      <p:ext uri="{BB962C8B-B14F-4D97-AF65-F5344CB8AC3E}">
        <p14:creationId xmlns:p14="http://schemas.microsoft.com/office/powerpoint/2010/main" val="1107494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C68C092-1DE7-4871-8354-1E8BB73DF041}" type="datetimeFigureOut">
              <a:rPr lang="en-GB" smtClean="0"/>
              <a:t>01/09/2025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9CB786-CC6A-4569-BD3E-9068525A0518}" type="slidenum">
              <a:rPr lang="en-GB" smtClean="0"/>
              <a:t>‹#›</a:t>
            </a:fld>
            <a:endParaRPr lang="en-GB"/>
          </a:p>
        </p:txBody>
      </p:sp>
    </p:spTree>
    <p:extLst>
      <p:ext uri="{BB962C8B-B14F-4D97-AF65-F5344CB8AC3E}">
        <p14:creationId xmlns:p14="http://schemas.microsoft.com/office/powerpoint/2010/main" val="1030451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C68C092-1DE7-4871-8354-1E8BB73DF041}" type="datetimeFigureOut">
              <a:rPr lang="en-GB" smtClean="0"/>
              <a:t>01/09/2025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19CB786-CC6A-4569-BD3E-9068525A0518}" type="slidenum">
              <a:rPr lang="en-GB" smtClean="0"/>
              <a:t>‹#›</a:t>
            </a:fld>
            <a:endParaRPr lang="en-GB"/>
          </a:p>
        </p:txBody>
      </p:sp>
    </p:spTree>
    <p:extLst>
      <p:ext uri="{BB962C8B-B14F-4D97-AF65-F5344CB8AC3E}">
        <p14:creationId xmlns:p14="http://schemas.microsoft.com/office/powerpoint/2010/main" val="2382018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C68C092-1DE7-4871-8354-1E8BB73DF041}" type="datetimeFigureOut">
              <a:rPr lang="en-GB" smtClean="0"/>
              <a:t>01/09/2025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19CB786-CC6A-4569-BD3E-9068525A0518}" type="slidenum">
              <a:rPr lang="en-GB" smtClean="0"/>
              <a:t>‹#›</a:t>
            </a:fld>
            <a:endParaRPr lang="en-GB"/>
          </a:p>
        </p:txBody>
      </p:sp>
    </p:spTree>
    <p:extLst>
      <p:ext uri="{BB962C8B-B14F-4D97-AF65-F5344CB8AC3E}">
        <p14:creationId xmlns:p14="http://schemas.microsoft.com/office/powerpoint/2010/main" val="853577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19CB786-CC6A-4569-BD3E-9068525A0518}" type="slidenum">
              <a:rPr lang="en-GB" smtClean="0"/>
              <a:t>‹#›</a:t>
            </a:fld>
            <a:endParaRPr lang="en-GB"/>
          </a:p>
        </p:txBody>
      </p:sp>
    </p:spTree>
    <p:extLst>
      <p:ext uri="{BB962C8B-B14F-4D97-AF65-F5344CB8AC3E}">
        <p14:creationId xmlns:p14="http://schemas.microsoft.com/office/powerpoint/2010/main" val="4055777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C68C092-1DE7-4871-8354-1E8BB73DF041}" type="datetimeFigureOut">
              <a:rPr lang="en-GB" smtClean="0"/>
              <a:t>01/09/2025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9CB786-CC6A-4569-BD3E-9068525A0518}" type="slidenum">
              <a:rPr lang="en-GB" smtClean="0"/>
              <a:t>‹#›</a:t>
            </a:fld>
            <a:endParaRPr lang="en-GB"/>
          </a:p>
        </p:txBody>
      </p:sp>
    </p:spTree>
    <p:extLst>
      <p:ext uri="{BB962C8B-B14F-4D97-AF65-F5344CB8AC3E}">
        <p14:creationId xmlns:p14="http://schemas.microsoft.com/office/powerpoint/2010/main" val="389664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C68C092-1DE7-4871-8354-1E8BB73DF041}" type="datetimeFigureOut">
              <a:rPr lang="en-GB" smtClean="0"/>
              <a:t>01/09/2025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9CB786-CC6A-4569-BD3E-9068525A0518}" type="slidenum">
              <a:rPr lang="en-GB" smtClean="0"/>
              <a:t>‹#›</a:t>
            </a:fld>
            <a:endParaRPr lang="en-GB"/>
          </a:p>
        </p:txBody>
      </p:sp>
    </p:spTree>
    <p:extLst>
      <p:ext uri="{BB962C8B-B14F-4D97-AF65-F5344CB8AC3E}">
        <p14:creationId xmlns:p14="http://schemas.microsoft.com/office/powerpoint/2010/main" val="3037822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36524"/>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609964"/>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9CB786-CC6A-4569-BD3E-9068525A0518}" type="slidenum">
              <a:rPr lang="en-GB" smtClean="0"/>
              <a:t>‹#›</a:t>
            </a:fld>
            <a:endParaRPr lang="en-GB"/>
          </a:p>
        </p:txBody>
      </p:sp>
      <p:sp>
        <p:nvSpPr>
          <p:cNvPr id="7" name="Footer Placeholder 4">
            <a:extLst>
              <a:ext uri="{FF2B5EF4-FFF2-40B4-BE49-F238E27FC236}">
                <a16:creationId xmlns:a16="http://schemas.microsoft.com/office/drawing/2014/main" id="{67C90A25-C5D8-E106-E8A5-C00D5049C72F}"/>
              </a:ext>
            </a:extLst>
          </p:cNvPr>
          <p:cNvSpPr txBox="1">
            <a:spLocks/>
          </p:cNvSpPr>
          <p:nvPr userDrawn="1"/>
        </p:nvSpPr>
        <p:spPr>
          <a:xfrm>
            <a:off x="6457950" y="6384786"/>
            <a:ext cx="23145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750" dirty="0"/>
              <a:t>www.srebrenica.scot</a:t>
            </a:r>
          </a:p>
          <a:p>
            <a:pPr algn="r"/>
            <a:r>
              <a:rPr lang="en-GB" sz="600" dirty="0"/>
              <a:t>SCIO SC046540</a:t>
            </a:r>
          </a:p>
        </p:txBody>
      </p:sp>
      <p:pic>
        <p:nvPicPr>
          <p:cNvPr id="10" name="Picture 9" descr="A close-up of a logo&#10;&#10;AI-generated content may be incorrect.">
            <a:extLst>
              <a:ext uri="{FF2B5EF4-FFF2-40B4-BE49-F238E27FC236}">
                <a16:creationId xmlns:a16="http://schemas.microsoft.com/office/drawing/2014/main" id="{AA7BC5B1-F3C2-A429-9FBB-3E42B3D102C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30500" y="6356351"/>
            <a:ext cx="1484667" cy="365126"/>
          </a:xfrm>
          <a:prstGeom prst="rect">
            <a:avLst/>
          </a:prstGeom>
        </p:spPr>
      </p:pic>
    </p:spTree>
    <p:extLst>
      <p:ext uri="{BB962C8B-B14F-4D97-AF65-F5344CB8AC3E}">
        <p14:creationId xmlns:p14="http://schemas.microsoft.com/office/powerpoint/2010/main" val="37103139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rgbClr val="144C3B"/>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6.xml"/><Relationship Id="rId1" Type="http://schemas.openxmlformats.org/officeDocument/2006/relationships/video" Target="https://player.vimeo.com/video/840423448?app_id=122963"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ideo" Target="https://player.vimeo.com/video/840427184?app_id=122963" TargetMode="Externa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8BD1A-3049-B19A-984C-CB14F1B63F98}"/>
              </a:ext>
            </a:extLst>
          </p:cNvPr>
          <p:cNvSpPr>
            <a:spLocks noGrp="1"/>
          </p:cNvSpPr>
          <p:nvPr>
            <p:ph type="ctrTitle"/>
          </p:nvPr>
        </p:nvSpPr>
        <p:spPr>
          <a:xfrm>
            <a:off x="284671" y="2240047"/>
            <a:ext cx="8574656" cy="1790700"/>
          </a:xfrm>
        </p:spPr>
        <p:txBody>
          <a:bodyPr anchor="ctr"/>
          <a:lstStyle/>
          <a:p>
            <a:r>
              <a:rPr lang="en-US" dirty="0">
                <a:latin typeface="Trebuchet MS"/>
                <a:sym typeface="Trebuchet MS"/>
              </a:rPr>
              <a:t>Gender and Genocide</a:t>
            </a:r>
            <a:endParaRPr lang="en-GB" dirty="0">
              <a:solidFill>
                <a:srgbClr val="144C3B"/>
              </a:solidFill>
            </a:endParaRPr>
          </a:p>
        </p:txBody>
      </p:sp>
      <p:sp>
        <p:nvSpPr>
          <p:cNvPr id="5" name="Flowchart: Terminator 4">
            <a:extLst>
              <a:ext uri="{FF2B5EF4-FFF2-40B4-BE49-F238E27FC236}">
                <a16:creationId xmlns:a16="http://schemas.microsoft.com/office/drawing/2014/main" id="{9F369676-D99A-C104-D13C-C12922123116}"/>
              </a:ext>
            </a:extLst>
          </p:cNvPr>
          <p:cNvSpPr/>
          <p:nvPr/>
        </p:nvSpPr>
        <p:spPr>
          <a:xfrm>
            <a:off x="3236259" y="4338918"/>
            <a:ext cx="2671482" cy="663388"/>
          </a:xfrm>
          <a:prstGeom prst="flowChartTerminator">
            <a:avLst/>
          </a:prstGeom>
          <a:solidFill>
            <a:srgbClr val="00895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Lesson 3 and 4</a:t>
            </a:r>
          </a:p>
        </p:txBody>
      </p:sp>
      <p:pic>
        <p:nvPicPr>
          <p:cNvPr id="3" name="Picture 2" descr="A close-up of a logo&#10;&#10;AI-generated content may be incorrect.">
            <a:extLst>
              <a:ext uri="{FF2B5EF4-FFF2-40B4-BE49-F238E27FC236}">
                <a16:creationId xmlns:a16="http://schemas.microsoft.com/office/drawing/2014/main" id="{58341153-68C8-C0F1-8373-F940CD2E845F}"/>
              </a:ext>
            </a:extLst>
          </p:cNvPr>
          <p:cNvPicPr>
            <a:picLocks noChangeAspect="1"/>
          </p:cNvPicPr>
          <p:nvPr/>
        </p:nvPicPr>
        <p:blipFill>
          <a:blip r:embed="rId3"/>
          <a:stretch>
            <a:fillRect/>
          </a:stretch>
        </p:blipFill>
        <p:spPr>
          <a:xfrm>
            <a:off x="1938337" y="713780"/>
            <a:ext cx="5267325" cy="1304925"/>
          </a:xfrm>
          <a:prstGeom prst="rect">
            <a:avLst/>
          </a:prstGeom>
        </p:spPr>
      </p:pic>
    </p:spTree>
    <p:extLst>
      <p:ext uri="{BB962C8B-B14F-4D97-AF65-F5344CB8AC3E}">
        <p14:creationId xmlns:p14="http://schemas.microsoft.com/office/powerpoint/2010/main" val="1679670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5B464-EB94-3A81-3918-4FCD9E48FCD2}"/>
              </a:ext>
            </a:extLst>
          </p:cNvPr>
          <p:cNvSpPr>
            <a:spLocks noGrp="1"/>
          </p:cNvSpPr>
          <p:nvPr>
            <p:ph type="title"/>
          </p:nvPr>
        </p:nvSpPr>
        <p:spPr/>
        <p:txBody>
          <a:bodyPr/>
          <a:lstStyle/>
          <a:p>
            <a:r>
              <a:rPr lang="en-GB" dirty="0"/>
              <a:t>Breaking the Silence</a:t>
            </a:r>
          </a:p>
        </p:txBody>
      </p:sp>
      <p:pic>
        <p:nvPicPr>
          <p:cNvPr id="3" name="Online Media 2" title="Breaking the Silence">
            <a:hlinkClick r:id="" action="ppaction://media"/>
            <a:extLst>
              <a:ext uri="{FF2B5EF4-FFF2-40B4-BE49-F238E27FC236}">
                <a16:creationId xmlns:a16="http://schemas.microsoft.com/office/drawing/2014/main" id="{69B6A481-11FF-555E-7DEE-3EF651CF05CE}"/>
              </a:ext>
            </a:extLst>
          </p:cNvPr>
          <p:cNvPicPr>
            <a:picLocks noRot="1" noChangeAspect="1"/>
          </p:cNvPicPr>
          <p:nvPr>
            <a:videoFile r:link="rId1"/>
          </p:nvPr>
        </p:nvPicPr>
        <p:blipFill>
          <a:blip r:embed="rId3"/>
          <a:stretch>
            <a:fillRect/>
          </a:stretch>
        </p:blipFill>
        <p:spPr>
          <a:xfrm>
            <a:off x="247805" y="1297172"/>
            <a:ext cx="8643738" cy="4869712"/>
          </a:xfrm>
          <a:prstGeom prst="rect">
            <a:avLst/>
          </a:prstGeom>
        </p:spPr>
      </p:pic>
    </p:spTree>
    <p:extLst>
      <p:ext uri="{BB962C8B-B14F-4D97-AF65-F5344CB8AC3E}">
        <p14:creationId xmlns:p14="http://schemas.microsoft.com/office/powerpoint/2010/main" val="775660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2003D-2E6F-7F1A-FA0C-B3BC39413327}"/>
              </a:ext>
            </a:extLst>
          </p:cNvPr>
          <p:cNvSpPr>
            <a:spLocks noGrp="1"/>
          </p:cNvSpPr>
          <p:nvPr>
            <p:ph type="title"/>
          </p:nvPr>
        </p:nvSpPr>
        <p:spPr>
          <a:xfrm>
            <a:off x="431250" y="142812"/>
            <a:ext cx="7886700" cy="1325563"/>
          </a:xfrm>
        </p:spPr>
        <p:txBody>
          <a:bodyPr/>
          <a:lstStyle/>
          <a:p>
            <a:r>
              <a:rPr lang="en-US" sz="4400" b="1" dirty="0">
                <a:latin typeface="Trebuchet MS"/>
                <a:ea typeface="Trebuchet MS"/>
                <a:cs typeface="Trebuchet MS"/>
                <a:sym typeface="Trebuchet MS"/>
              </a:rPr>
              <a:t>Activity - Comparing Experiences Article</a:t>
            </a:r>
            <a:endParaRPr lang="en-GB" dirty="0"/>
          </a:p>
        </p:txBody>
      </p:sp>
      <p:sp>
        <p:nvSpPr>
          <p:cNvPr id="3" name="Google Shape;418;ge74de5432e_0_0">
            <a:extLst>
              <a:ext uri="{FF2B5EF4-FFF2-40B4-BE49-F238E27FC236}">
                <a16:creationId xmlns:a16="http://schemas.microsoft.com/office/drawing/2014/main" id="{0B1CE391-9797-5557-5125-4F393283E393}"/>
              </a:ext>
            </a:extLst>
          </p:cNvPr>
          <p:cNvSpPr txBox="1"/>
          <p:nvPr/>
        </p:nvSpPr>
        <p:spPr>
          <a:xfrm>
            <a:off x="431250" y="1468375"/>
            <a:ext cx="8281500" cy="4925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dirty="0">
                <a:solidFill>
                  <a:schemeClr val="dk1"/>
                </a:solidFill>
                <a:latin typeface="Trebuchet MS"/>
                <a:ea typeface="Trebuchet MS"/>
                <a:cs typeface="Trebuchet MS"/>
                <a:sym typeface="Trebuchet MS"/>
              </a:rPr>
              <a:t>Let’s think about how men and women’s experiences in the Bosnian genocide differed.</a:t>
            </a:r>
            <a:endParaRPr sz="2800" dirty="0">
              <a:solidFill>
                <a:schemeClr val="dk1"/>
              </a:solidFill>
              <a:latin typeface="Trebuchet MS"/>
              <a:ea typeface="Trebuchet MS"/>
              <a:cs typeface="Trebuchet MS"/>
              <a:sym typeface="Trebuchet MS"/>
            </a:endParaRPr>
          </a:p>
          <a:p>
            <a:pPr marL="0" lvl="0" indent="0" algn="l" rtl="0">
              <a:spcBef>
                <a:spcPts val="0"/>
              </a:spcBef>
              <a:spcAft>
                <a:spcPts val="0"/>
              </a:spcAft>
              <a:buNone/>
            </a:pPr>
            <a:endParaRPr sz="2800" dirty="0">
              <a:solidFill>
                <a:schemeClr val="dk1"/>
              </a:solidFill>
              <a:latin typeface="Trebuchet MS"/>
              <a:ea typeface="Trebuchet MS"/>
              <a:cs typeface="Trebuchet MS"/>
              <a:sym typeface="Trebuchet MS"/>
            </a:endParaRPr>
          </a:p>
          <a:p>
            <a:pPr marL="0" lvl="0" indent="0" algn="l" rtl="0">
              <a:spcBef>
                <a:spcPts val="0"/>
              </a:spcBef>
              <a:spcAft>
                <a:spcPts val="0"/>
              </a:spcAft>
              <a:buNone/>
            </a:pPr>
            <a:r>
              <a:rPr lang="en-US" sz="2800" dirty="0">
                <a:solidFill>
                  <a:schemeClr val="dk1"/>
                </a:solidFill>
                <a:latin typeface="Trebuchet MS"/>
                <a:ea typeface="Trebuchet MS"/>
                <a:cs typeface="Trebuchet MS"/>
                <a:sym typeface="Trebuchet MS"/>
              </a:rPr>
              <a:t>Your task is to use the information packs you’ve been given and what you’ve heard in the clips to compare their experiences.</a:t>
            </a:r>
            <a:endParaRPr sz="2800" dirty="0">
              <a:solidFill>
                <a:schemeClr val="dk1"/>
              </a:solidFill>
              <a:latin typeface="Trebuchet MS"/>
              <a:ea typeface="Trebuchet MS"/>
              <a:cs typeface="Trebuchet MS"/>
              <a:sym typeface="Trebuchet MS"/>
            </a:endParaRPr>
          </a:p>
          <a:p>
            <a:pPr marL="0" lvl="0" indent="0" algn="l" rtl="0">
              <a:spcBef>
                <a:spcPts val="0"/>
              </a:spcBef>
              <a:spcAft>
                <a:spcPts val="0"/>
              </a:spcAft>
              <a:buNone/>
            </a:pPr>
            <a:endParaRPr sz="2800" dirty="0">
              <a:solidFill>
                <a:schemeClr val="dk1"/>
              </a:solidFill>
              <a:latin typeface="Trebuchet MS"/>
              <a:ea typeface="Trebuchet MS"/>
              <a:cs typeface="Trebuchet MS"/>
              <a:sym typeface="Trebuchet MS"/>
            </a:endParaRPr>
          </a:p>
          <a:p>
            <a:pPr marL="0" lvl="0" indent="0" algn="l" rtl="0">
              <a:spcBef>
                <a:spcPts val="0"/>
              </a:spcBef>
              <a:spcAft>
                <a:spcPts val="0"/>
              </a:spcAft>
              <a:buNone/>
            </a:pPr>
            <a:r>
              <a:rPr lang="en-US" sz="2800" dirty="0">
                <a:solidFill>
                  <a:schemeClr val="dk1"/>
                </a:solidFill>
                <a:latin typeface="Trebuchet MS"/>
                <a:ea typeface="Trebuchet MS"/>
                <a:cs typeface="Trebuchet MS"/>
                <a:sym typeface="Trebuchet MS"/>
              </a:rPr>
              <a:t>To do this you should copy the table from the following slide. You have 25 minutes to do this.</a:t>
            </a:r>
            <a:endParaRPr sz="2800" dirty="0">
              <a:solidFill>
                <a:schemeClr val="dk1"/>
              </a:solidFill>
              <a:latin typeface="Trebuchet MS"/>
              <a:ea typeface="Trebuchet MS"/>
              <a:cs typeface="Trebuchet MS"/>
              <a:sym typeface="Trebuchet MS"/>
            </a:endParaRPr>
          </a:p>
          <a:p>
            <a:pPr marL="0" lvl="0" indent="0" algn="l" rtl="0">
              <a:spcBef>
                <a:spcPts val="0"/>
              </a:spcBef>
              <a:spcAft>
                <a:spcPts val="0"/>
              </a:spcAft>
              <a:buNone/>
            </a:pPr>
            <a:endParaRPr sz="2800" dirty="0">
              <a:solidFill>
                <a:schemeClr val="dk1"/>
              </a:solidFill>
              <a:latin typeface="Trebuchet MS"/>
              <a:ea typeface="Trebuchet MS"/>
              <a:cs typeface="Trebuchet MS"/>
              <a:sym typeface="Trebuchet MS"/>
            </a:endParaRPr>
          </a:p>
          <a:p>
            <a:pPr marL="0" lvl="0" indent="0" algn="l" rtl="0">
              <a:spcBef>
                <a:spcPts val="0"/>
              </a:spcBef>
              <a:spcAft>
                <a:spcPts val="0"/>
              </a:spcAft>
              <a:buNone/>
            </a:pPr>
            <a:r>
              <a:rPr lang="en-US" sz="2800" dirty="0">
                <a:solidFill>
                  <a:schemeClr val="dk1"/>
                </a:solidFill>
                <a:latin typeface="Trebuchet MS"/>
                <a:ea typeface="Trebuchet MS"/>
                <a:cs typeface="Trebuchet MS"/>
                <a:sym typeface="Trebuchet MS"/>
              </a:rPr>
              <a:t>NOTE: The table should fill your jotter page.</a:t>
            </a:r>
            <a:endParaRPr sz="2800" dirty="0">
              <a:solidFill>
                <a:schemeClr val="dk1"/>
              </a:solidFill>
              <a:latin typeface="Trebuchet MS"/>
              <a:ea typeface="Trebuchet MS"/>
              <a:cs typeface="Trebuchet MS"/>
              <a:sym typeface="Trebuchet MS"/>
            </a:endParaRPr>
          </a:p>
        </p:txBody>
      </p:sp>
    </p:spTree>
    <p:extLst>
      <p:ext uri="{BB962C8B-B14F-4D97-AF65-F5344CB8AC3E}">
        <p14:creationId xmlns:p14="http://schemas.microsoft.com/office/powerpoint/2010/main" val="3369967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oogle Shape;426;ge74de5432e_0_7">
            <a:extLst>
              <a:ext uri="{FF2B5EF4-FFF2-40B4-BE49-F238E27FC236}">
                <a16:creationId xmlns:a16="http://schemas.microsoft.com/office/drawing/2014/main" id="{D9F6742F-70B8-6B4E-27B5-32BAF6378EE7}"/>
              </a:ext>
            </a:extLst>
          </p:cNvPr>
          <p:cNvGraphicFramePr/>
          <p:nvPr>
            <p:extLst>
              <p:ext uri="{D42A27DB-BD31-4B8C-83A1-F6EECF244321}">
                <p14:modId xmlns:p14="http://schemas.microsoft.com/office/powerpoint/2010/main" val="3522580971"/>
              </p:ext>
            </p:extLst>
          </p:nvPr>
        </p:nvGraphicFramePr>
        <p:xfrm>
          <a:off x="161677" y="175122"/>
          <a:ext cx="8838600" cy="6563950"/>
        </p:xfrm>
        <a:graphic>
          <a:graphicData uri="http://schemas.openxmlformats.org/drawingml/2006/table">
            <a:tbl>
              <a:tblPr firstRow="1" bandRow="1">
                <a:tableStyleId>{93296810-A885-4BE3-A3E7-6D5BEEA58F35}</a:tableStyleId>
              </a:tblPr>
              <a:tblGrid>
                <a:gridCol w="2220016">
                  <a:extLst>
                    <a:ext uri="{9D8B030D-6E8A-4147-A177-3AD203B41FA5}">
                      <a16:colId xmlns:a16="http://schemas.microsoft.com/office/drawing/2014/main" val="20000"/>
                    </a:ext>
                  </a:extLst>
                </a:gridCol>
                <a:gridCol w="3264195">
                  <a:extLst>
                    <a:ext uri="{9D8B030D-6E8A-4147-A177-3AD203B41FA5}">
                      <a16:colId xmlns:a16="http://schemas.microsoft.com/office/drawing/2014/main" val="20001"/>
                    </a:ext>
                  </a:extLst>
                </a:gridCol>
                <a:gridCol w="3354389">
                  <a:extLst>
                    <a:ext uri="{9D8B030D-6E8A-4147-A177-3AD203B41FA5}">
                      <a16:colId xmlns:a16="http://schemas.microsoft.com/office/drawing/2014/main" val="20002"/>
                    </a:ext>
                  </a:extLst>
                </a:gridCol>
              </a:tblGrid>
              <a:tr h="674925">
                <a:tc>
                  <a:txBody>
                    <a:bodyPr/>
                    <a:lstStyle/>
                    <a:p>
                      <a:pPr marL="0" marR="0" lvl="0" indent="0" algn="l" rtl="0">
                        <a:lnSpc>
                          <a:spcPct val="100000"/>
                        </a:lnSpc>
                        <a:spcBef>
                          <a:spcPts val="0"/>
                        </a:spcBef>
                        <a:spcAft>
                          <a:spcPts val="0"/>
                        </a:spcAft>
                        <a:buClr>
                          <a:srgbClr val="000000"/>
                        </a:buClr>
                        <a:buSzPts val="1800"/>
                        <a:buFont typeface="Arial"/>
                        <a:buNone/>
                      </a:pPr>
                      <a:r>
                        <a:rPr lang="en-US" sz="1600" dirty="0">
                          <a:ln>
                            <a:noFill/>
                          </a:ln>
                          <a:solidFill>
                            <a:schemeClr val="bg1"/>
                          </a:solidFill>
                          <a:sym typeface="Trebuchet MS"/>
                        </a:rPr>
                        <a:t>Gendercide</a:t>
                      </a:r>
                      <a:endParaRPr sz="1600" u="none" strike="noStrike" cap="none" dirty="0">
                        <a:ln>
                          <a:noFill/>
                        </a:ln>
                        <a:solidFill>
                          <a:schemeClr val="bg1"/>
                        </a:solidFill>
                        <a:latin typeface="Trebuchet MS"/>
                        <a:ea typeface="Trebuchet MS"/>
                        <a:cs typeface="Trebuchet MS"/>
                        <a:sym typeface="Trebuchet MS"/>
                      </a:endParaRPr>
                    </a:p>
                  </a:txBody>
                  <a:tcPr marL="91450" marR="91450" marT="45725" marB="45725">
                    <a:solidFill>
                      <a:srgbClr val="008952"/>
                    </a:solidFill>
                  </a:tcPr>
                </a:tc>
                <a:tc>
                  <a:txBody>
                    <a:bodyPr/>
                    <a:lstStyle/>
                    <a:p>
                      <a:pPr marL="0" marR="0" lvl="0" indent="0" algn="l" rtl="0">
                        <a:lnSpc>
                          <a:spcPct val="100000"/>
                        </a:lnSpc>
                        <a:spcBef>
                          <a:spcPts val="0"/>
                        </a:spcBef>
                        <a:spcAft>
                          <a:spcPts val="0"/>
                        </a:spcAft>
                        <a:buNone/>
                      </a:pPr>
                      <a:r>
                        <a:rPr lang="en-US" sz="1600" dirty="0">
                          <a:ln>
                            <a:noFill/>
                          </a:ln>
                          <a:solidFill>
                            <a:schemeClr val="bg1"/>
                          </a:solidFill>
                          <a:sym typeface="Trebuchet MS"/>
                        </a:rPr>
                        <a:t>Men</a:t>
                      </a:r>
                      <a:endParaRPr sz="1600" dirty="0">
                        <a:ln>
                          <a:noFill/>
                        </a:ln>
                        <a:solidFill>
                          <a:schemeClr val="bg1"/>
                        </a:solidFill>
                        <a:latin typeface="Trebuchet MS"/>
                        <a:ea typeface="Trebuchet MS"/>
                        <a:cs typeface="Trebuchet MS"/>
                        <a:sym typeface="Trebuchet MS"/>
                      </a:endParaRPr>
                    </a:p>
                  </a:txBody>
                  <a:tcPr marL="91450" marR="91450" marT="45725" marB="45725">
                    <a:solidFill>
                      <a:srgbClr val="008952"/>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600" dirty="0">
                          <a:ln>
                            <a:noFill/>
                          </a:ln>
                          <a:solidFill>
                            <a:schemeClr val="bg1"/>
                          </a:solidFill>
                          <a:sym typeface="Trebuchet MS"/>
                        </a:rPr>
                        <a:t>Women</a:t>
                      </a:r>
                      <a:endParaRPr sz="1600" u="none" strike="noStrike" cap="none" dirty="0">
                        <a:ln>
                          <a:noFill/>
                        </a:ln>
                        <a:solidFill>
                          <a:schemeClr val="bg1"/>
                        </a:solidFill>
                        <a:latin typeface="Trebuchet MS"/>
                        <a:ea typeface="Trebuchet MS"/>
                        <a:cs typeface="Trebuchet MS"/>
                        <a:sym typeface="Trebuchet MS"/>
                      </a:endParaRPr>
                    </a:p>
                  </a:txBody>
                  <a:tcPr marL="91450" marR="91450" marT="45725" marB="45725">
                    <a:solidFill>
                      <a:srgbClr val="008952"/>
                    </a:solidFill>
                  </a:tcPr>
                </a:tc>
                <a:extLst>
                  <a:ext uri="{0D108BD9-81ED-4DB2-BD59-A6C34878D82A}">
                    <a16:rowId xmlns:a16="http://schemas.microsoft.com/office/drawing/2014/main" val="10000"/>
                  </a:ext>
                </a:extLst>
              </a:tr>
              <a:tr h="347850">
                <a:tc>
                  <a:txBody>
                    <a:bodyPr/>
                    <a:lstStyle/>
                    <a:p>
                      <a:pPr marL="0" marR="0" lvl="0" indent="0" algn="l" rtl="0">
                        <a:lnSpc>
                          <a:spcPct val="100000"/>
                        </a:lnSpc>
                        <a:spcBef>
                          <a:spcPts val="0"/>
                        </a:spcBef>
                        <a:spcAft>
                          <a:spcPts val="0"/>
                        </a:spcAft>
                        <a:buClr>
                          <a:srgbClr val="000000"/>
                        </a:buClr>
                        <a:buSzPts val="1800"/>
                        <a:buFont typeface="Georgia"/>
                        <a:buNone/>
                      </a:pPr>
                      <a:r>
                        <a:rPr lang="en-US" sz="1600" dirty="0">
                          <a:sym typeface="Trebuchet MS"/>
                        </a:rPr>
                        <a:t>Numbers</a:t>
                      </a:r>
                      <a:endParaRPr sz="1600" u="none" strike="noStrike" cap="none" dirty="0">
                        <a:latin typeface="Trebuchet MS"/>
                        <a:ea typeface="Trebuchet MS"/>
                        <a:cs typeface="Trebuchet MS"/>
                        <a:sym typeface="Trebuchet MS"/>
                      </a:endParaRPr>
                    </a:p>
                  </a:txBody>
                  <a:tcPr marL="91450" marR="91450" marT="45725" marB="45725"/>
                </a:tc>
                <a:tc>
                  <a:txBody>
                    <a:bodyPr/>
                    <a:lstStyle/>
                    <a:p>
                      <a:pPr marL="0" marR="0" lvl="0" indent="0" algn="l" rtl="0">
                        <a:lnSpc>
                          <a:spcPct val="100000"/>
                        </a:lnSpc>
                        <a:spcBef>
                          <a:spcPts val="0"/>
                        </a:spcBef>
                        <a:spcAft>
                          <a:spcPts val="0"/>
                        </a:spcAft>
                        <a:buNone/>
                      </a:pPr>
                      <a:endParaRPr sz="1600" u="none" strike="noStrike" cap="none" dirty="0">
                        <a:solidFill>
                          <a:srgbClr val="000000"/>
                        </a:solidFill>
                        <a:latin typeface="Trebuchet MS"/>
                        <a:ea typeface="Trebuchet MS"/>
                        <a:cs typeface="Trebuchet MS"/>
                        <a:sym typeface="Trebuchet MS"/>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600" u="none" strike="noStrike" cap="none">
                        <a:latin typeface="Trebuchet MS"/>
                        <a:ea typeface="Trebuchet MS"/>
                        <a:cs typeface="Trebuchet MS"/>
                        <a:sym typeface="Trebuchet MS"/>
                      </a:endParaRPr>
                    </a:p>
                  </a:txBody>
                  <a:tcPr marL="91450" marR="91450" marT="45725" marB="45725"/>
                </a:tc>
                <a:extLst>
                  <a:ext uri="{0D108BD9-81ED-4DB2-BD59-A6C34878D82A}">
                    <a16:rowId xmlns:a16="http://schemas.microsoft.com/office/drawing/2014/main" val="10001"/>
                  </a:ext>
                </a:extLst>
              </a:tr>
              <a:tr h="893425">
                <a:tc>
                  <a:txBody>
                    <a:bodyPr/>
                    <a:lstStyle/>
                    <a:p>
                      <a:pPr marL="0" marR="0" lvl="0" indent="0" algn="l" rtl="0">
                        <a:lnSpc>
                          <a:spcPct val="100000"/>
                        </a:lnSpc>
                        <a:spcBef>
                          <a:spcPts val="0"/>
                        </a:spcBef>
                        <a:spcAft>
                          <a:spcPts val="0"/>
                        </a:spcAft>
                        <a:buClr>
                          <a:srgbClr val="000000"/>
                        </a:buClr>
                        <a:buSzPts val="1800"/>
                        <a:buFont typeface="Georgia"/>
                        <a:buNone/>
                      </a:pPr>
                      <a:r>
                        <a:rPr lang="en-US" sz="1600" dirty="0">
                          <a:sym typeface="Trebuchet MS"/>
                        </a:rPr>
                        <a:t>Types of atrocities</a:t>
                      </a:r>
                      <a:endParaRPr sz="1600" dirty="0">
                        <a:latin typeface="Trebuchet MS"/>
                        <a:ea typeface="Trebuchet MS"/>
                        <a:cs typeface="Trebuchet MS"/>
                        <a:sym typeface="Trebuchet MS"/>
                      </a:endParaRPr>
                    </a:p>
                  </a:txBody>
                  <a:tcPr marL="91450" marR="91450" marT="45725" marB="45725"/>
                </a:tc>
                <a:tc>
                  <a:txBody>
                    <a:bodyPr/>
                    <a:lstStyle/>
                    <a:p>
                      <a:pPr marL="0" marR="0" lvl="0" indent="0" algn="l" rtl="0">
                        <a:lnSpc>
                          <a:spcPct val="100000"/>
                        </a:lnSpc>
                        <a:spcBef>
                          <a:spcPts val="0"/>
                        </a:spcBef>
                        <a:spcAft>
                          <a:spcPts val="0"/>
                        </a:spcAft>
                        <a:buNone/>
                      </a:pPr>
                      <a:endParaRPr sz="1600" u="none" strike="noStrike" cap="none" dirty="0">
                        <a:solidFill>
                          <a:srgbClr val="000000"/>
                        </a:solidFill>
                        <a:latin typeface="Trebuchet MS"/>
                        <a:ea typeface="Trebuchet MS"/>
                        <a:cs typeface="Trebuchet MS"/>
                        <a:sym typeface="Trebuchet MS"/>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600" u="none" strike="noStrike" cap="none">
                        <a:latin typeface="Trebuchet MS"/>
                        <a:ea typeface="Trebuchet MS"/>
                        <a:cs typeface="Trebuchet MS"/>
                        <a:sym typeface="Trebuchet MS"/>
                      </a:endParaRPr>
                    </a:p>
                  </a:txBody>
                  <a:tcPr marL="91450" marR="91450" marT="45725" marB="45725"/>
                </a:tc>
                <a:extLst>
                  <a:ext uri="{0D108BD9-81ED-4DB2-BD59-A6C34878D82A}">
                    <a16:rowId xmlns:a16="http://schemas.microsoft.com/office/drawing/2014/main" val="10002"/>
                  </a:ext>
                </a:extLst>
              </a:tr>
              <a:tr h="870550">
                <a:tc>
                  <a:txBody>
                    <a:bodyPr/>
                    <a:lstStyle/>
                    <a:p>
                      <a:pPr marL="0" marR="0" lvl="0" indent="0" algn="l" rtl="0">
                        <a:lnSpc>
                          <a:spcPct val="100000"/>
                        </a:lnSpc>
                        <a:spcBef>
                          <a:spcPts val="0"/>
                        </a:spcBef>
                        <a:spcAft>
                          <a:spcPts val="0"/>
                        </a:spcAft>
                        <a:buClr>
                          <a:srgbClr val="000000"/>
                        </a:buClr>
                        <a:buSzPts val="1800"/>
                        <a:buFont typeface="Georgia"/>
                        <a:buNone/>
                      </a:pPr>
                      <a:r>
                        <a:rPr lang="en-US" sz="1600">
                          <a:sym typeface="Trebuchet MS"/>
                        </a:rPr>
                        <a:t>Quotes from survivors</a:t>
                      </a:r>
                      <a:endParaRPr sz="1600" u="none" strike="noStrike" cap="none">
                        <a:latin typeface="Trebuchet MS"/>
                        <a:ea typeface="Trebuchet MS"/>
                        <a:cs typeface="Trebuchet MS"/>
                        <a:sym typeface="Trebuchet MS"/>
                      </a:endParaRPr>
                    </a:p>
                  </a:txBody>
                  <a:tcPr marL="91450" marR="91450" marT="45725" marB="45725"/>
                </a:tc>
                <a:tc>
                  <a:txBody>
                    <a:bodyPr/>
                    <a:lstStyle/>
                    <a:p>
                      <a:pPr marL="0" marR="0" lvl="0" indent="0" algn="l" rtl="0">
                        <a:lnSpc>
                          <a:spcPct val="100000"/>
                        </a:lnSpc>
                        <a:spcBef>
                          <a:spcPts val="0"/>
                        </a:spcBef>
                        <a:spcAft>
                          <a:spcPts val="0"/>
                        </a:spcAft>
                        <a:buNone/>
                      </a:pPr>
                      <a:endParaRPr sz="1600" u="none" strike="noStrike" cap="none">
                        <a:solidFill>
                          <a:srgbClr val="000000"/>
                        </a:solidFill>
                        <a:latin typeface="Trebuchet MS"/>
                        <a:ea typeface="Trebuchet MS"/>
                        <a:cs typeface="Trebuchet MS"/>
                        <a:sym typeface="Trebuchet MS"/>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600" u="none" strike="noStrike" cap="none" dirty="0">
                        <a:latin typeface="Trebuchet MS"/>
                        <a:ea typeface="Trebuchet MS"/>
                        <a:cs typeface="Trebuchet MS"/>
                        <a:sym typeface="Trebuchet MS"/>
                      </a:endParaRPr>
                    </a:p>
                  </a:txBody>
                  <a:tcPr marL="91450" marR="91450" marT="45725" marB="45725"/>
                </a:tc>
                <a:extLst>
                  <a:ext uri="{0D108BD9-81ED-4DB2-BD59-A6C34878D82A}">
                    <a16:rowId xmlns:a16="http://schemas.microsoft.com/office/drawing/2014/main" val="10003"/>
                  </a:ext>
                </a:extLst>
              </a:tr>
              <a:tr h="1751250">
                <a:tc>
                  <a:txBody>
                    <a:bodyPr/>
                    <a:lstStyle/>
                    <a:p>
                      <a:pPr marL="0" marR="0" lvl="0" indent="0" algn="l" rtl="0">
                        <a:lnSpc>
                          <a:spcPct val="100000"/>
                        </a:lnSpc>
                        <a:spcBef>
                          <a:spcPts val="0"/>
                        </a:spcBef>
                        <a:spcAft>
                          <a:spcPts val="0"/>
                        </a:spcAft>
                        <a:buClr>
                          <a:srgbClr val="000000"/>
                        </a:buClr>
                        <a:buSzPts val="1800"/>
                        <a:buFont typeface="Georgia"/>
                        <a:buNone/>
                      </a:pPr>
                      <a:r>
                        <a:rPr lang="en-US" sz="1600" dirty="0">
                          <a:sym typeface="Trebuchet MS"/>
                        </a:rPr>
                        <a:t>Words used to express </a:t>
                      </a:r>
                    </a:p>
                    <a:p>
                      <a:pPr marL="0" marR="0" lvl="0" indent="0" algn="l" rtl="0">
                        <a:lnSpc>
                          <a:spcPct val="100000"/>
                        </a:lnSpc>
                        <a:spcBef>
                          <a:spcPts val="0"/>
                        </a:spcBef>
                        <a:spcAft>
                          <a:spcPts val="0"/>
                        </a:spcAft>
                        <a:buClr>
                          <a:srgbClr val="000000"/>
                        </a:buClr>
                        <a:buSzPts val="1800"/>
                        <a:buFont typeface="Georgia"/>
                        <a:buNone/>
                      </a:pPr>
                      <a:r>
                        <a:rPr lang="en-US" sz="1600" dirty="0">
                          <a:sym typeface="Trebuchet MS"/>
                        </a:rPr>
                        <a:t>their feelings</a:t>
                      </a:r>
                      <a:endParaRPr sz="1600" u="none" strike="noStrike" cap="none" dirty="0">
                        <a:latin typeface="Trebuchet MS"/>
                        <a:ea typeface="Trebuchet MS"/>
                        <a:cs typeface="Trebuchet MS"/>
                        <a:sym typeface="Trebuchet MS"/>
                      </a:endParaRPr>
                    </a:p>
                  </a:txBody>
                  <a:tcPr marL="91450" marR="91450" marT="45725" marB="45725"/>
                </a:tc>
                <a:tc>
                  <a:txBody>
                    <a:bodyPr/>
                    <a:lstStyle/>
                    <a:p>
                      <a:pPr marL="0" marR="0" lvl="0" indent="0" algn="l" rtl="0">
                        <a:lnSpc>
                          <a:spcPct val="100000"/>
                        </a:lnSpc>
                        <a:spcBef>
                          <a:spcPts val="0"/>
                        </a:spcBef>
                        <a:spcAft>
                          <a:spcPts val="0"/>
                        </a:spcAft>
                        <a:buNone/>
                      </a:pPr>
                      <a:endParaRPr sz="1600" u="none" strike="noStrike" cap="none" dirty="0">
                        <a:solidFill>
                          <a:srgbClr val="000000"/>
                        </a:solidFill>
                        <a:latin typeface="Trebuchet MS"/>
                        <a:ea typeface="Trebuchet MS"/>
                        <a:cs typeface="Trebuchet MS"/>
                        <a:sym typeface="Trebuchet MS"/>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600" u="none" strike="noStrike" cap="none" dirty="0">
                        <a:latin typeface="Trebuchet MS"/>
                        <a:ea typeface="Trebuchet MS"/>
                        <a:cs typeface="Trebuchet MS"/>
                        <a:sym typeface="Trebuchet MS"/>
                      </a:endParaRPr>
                    </a:p>
                  </a:txBody>
                  <a:tcPr marL="91450" marR="91450" marT="45725" marB="45725"/>
                </a:tc>
                <a:extLst>
                  <a:ext uri="{0D108BD9-81ED-4DB2-BD59-A6C34878D82A}">
                    <a16:rowId xmlns:a16="http://schemas.microsoft.com/office/drawing/2014/main" val="10004"/>
                  </a:ext>
                </a:extLst>
              </a:tr>
              <a:tr h="2025950">
                <a:tc>
                  <a:txBody>
                    <a:bodyPr/>
                    <a:lstStyle/>
                    <a:p>
                      <a:pPr marL="0" marR="0" lvl="0" indent="0" algn="l" rtl="0">
                        <a:lnSpc>
                          <a:spcPct val="100000"/>
                        </a:lnSpc>
                        <a:spcBef>
                          <a:spcPts val="0"/>
                        </a:spcBef>
                        <a:spcAft>
                          <a:spcPts val="0"/>
                        </a:spcAft>
                        <a:buClr>
                          <a:srgbClr val="000000"/>
                        </a:buClr>
                        <a:buSzPts val="1800"/>
                        <a:buFont typeface="Georgia"/>
                        <a:buNone/>
                      </a:pPr>
                      <a:r>
                        <a:rPr lang="en-US" sz="1600" dirty="0">
                          <a:sym typeface="Trebuchet MS"/>
                        </a:rPr>
                        <a:t>Legacy</a:t>
                      </a:r>
                      <a:endParaRPr sz="1600" dirty="0">
                        <a:sym typeface="Trebuchet MS"/>
                      </a:endParaRPr>
                    </a:p>
                    <a:p>
                      <a:pPr marL="0" marR="0" lvl="0" indent="0" algn="l" rtl="0">
                        <a:lnSpc>
                          <a:spcPct val="100000"/>
                        </a:lnSpc>
                        <a:spcBef>
                          <a:spcPts val="0"/>
                        </a:spcBef>
                        <a:spcAft>
                          <a:spcPts val="0"/>
                        </a:spcAft>
                        <a:buClr>
                          <a:srgbClr val="000000"/>
                        </a:buClr>
                        <a:buSzPts val="1800"/>
                        <a:buFont typeface="Georgia"/>
                        <a:buNone/>
                      </a:pPr>
                      <a:endParaRPr sz="1600" dirty="0">
                        <a:latin typeface="Trebuchet MS"/>
                        <a:ea typeface="Trebuchet MS"/>
                        <a:cs typeface="Trebuchet MS"/>
                        <a:sym typeface="Trebuchet MS"/>
                      </a:endParaRPr>
                    </a:p>
                  </a:txBody>
                  <a:tcPr marL="91450" marR="91450" marT="45725" marB="45725"/>
                </a:tc>
                <a:tc>
                  <a:txBody>
                    <a:bodyPr/>
                    <a:lstStyle/>
                    <a:p>
                      <a:pPr marL="0" lvl="0" indent="0" algn="l" rtl="0">
                        <a:lnSpc>
                          <a:spcPct val="115000"/>
                        </a:lnSpc>
                        <a:spcBef>
                          <a:spcPts val="1900"/>
                        </a:spcBef>
                        <a:spcAft>
                          <a:spcPts val="1900"/>
                        </a:spcAft>
                        <a:buNone/>
                      </a:pPr>
                      <a:endParaRPr sz="1600" dirty="0">
                        <a:latin typeface="Trebuchet MS"/>
                        <a:ea typeface="Trebuchet MS"/>
                        <a:cs typeface="Trebuchet MS"/>
                        <a:sym typeface="Trebuchet MS"/>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600" u="none" strike="noStrike" cap="none" dirty="0">
                        <a:latin typeface="Trebuchet MS"/>
                        <a:ea typeface="Trebuchet MS"/>
                        <a:cs typeface="Trebuchet MS"/>
                        <a:sym typeface="Trebuchet MS"/>
                      </a:endParaRPr>
                    </a:p>
                  </a:txBody>
                  <a:tcPr marL="91450" marR="91450" marT="45725" marB="45725"/>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2381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D9B67-C049-CA50-E14F-5EA3E90024F1}"/>
              </a:ext>
            </a:extLst>
          </p:cNvPr>
          <p:cNvSpPr>
            <a:spLocks noGrp="1"/>
          </p:cNvSpPr>
          <p:nvPr>
            <p:ph type="title"/>
          </p:nvPr>
        </p:nvSpPr>
        <p:spPr/>
        <p:txBody>
          <a:bodyPr/>
          <a:lstStyle/>
          <a:p>
            <a:r>
              <a:rPr lang="en-GB" dirty="0"/>
              <a:t>Plenary</a:t>
            </a:r>
          </a:p>
        </p:txBody>
      </p:sp>
      <p:sp>
        <p:nvSpPr>
          <p:cNvPr id="3" name="Google Shape;432;gb7ffe70385_0_438">
            <a:extLst>
              <a:ext uri="{FF2B5EF4-FFF2-40B4-BE49-F238E27FC236}">
                <a16:creationId xmlns:a16="http://schemas.microsoft.com/office/drawing/2014/main" id="{5F390C41-7D65-8AA6-AE75-2134BFC0E0E0}"/>
              </a:ext>
            </a:extLst>
          </p:cNvPr>
          <p:cNvSpPr txBox="1">
            <a:spLocks/>
          </p:cNvSpPr>
          <p:nvPr/>
        </p:nvSpPr>
        <p:spPr>
          <a:xfrm>
            <a:off x="226329" y="1527050"/>
            <a:ext cx="8574000" cy="4572000"/>
          </a:xfrm>
          <a:prstGeom prst="rect">
            <a:avLst/>
          </a:prstGeom>
          <a:noFill/>
          <a:ln>
            <a:noFill/>
          </a:ln>
        </p:spPr>
        <p:txBody>
          <a:bodyPr spcFirstLastPara="1" wrap="square" lIns="91425" tIns="45700" rIns="91425" bIns="4570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640"/>
              </a:spcBef>
              <a:buFont typeface="Arial" panose="020B0604020202020204" pitchFamily="34" charset="0"/>
              <a:buNone/>
            </a:pPr>
            <a:r>
              <a:rPr lang="en-GB" dirty="0">
                <a:solidFill>
                  <a:srgbClr val="008952"/>
                </a:solidFill>
                <a:latin typeface="Trebuchet MS"/>
                <a:ea typeface="Trebuchet MS"/>
                <a:cs typeface="Trebuchet MS"/>
                <a:sym typeface="Trebuchet MS"/>
              </a:rPr>
              <a:t>As young historians...</a:t>
            </a:r>
          </a:p>
          <a:p>
            <a:pPr marL="0" indent="0">
              <a:lnSpc>
                <a:spcPct val="100000"/>
              </a:lnSpc>
              <a:spcBef>
                <a:spcPts val="640"/>
              </a:spcBef>
              <a:buFont typeface="Arial" panose="020B0604020202020204" pitchFamily="34" charset="0"/>
              <a:buNone/>
            </a:pPr>
            <a:endParaRPr lang="en-GB" dirty="0">
              <a:latin typeface="Trebuchet MS"/>
              <a:ea typeface="Trebuchet MS"/>
              <a:cs typeface="Trebuchet MS"/>
              <a:sym typeface="Trebuchet MS"/>
            </a:endParaRPr>
          </a:p>
          <a:p>
            <a:pPr marL="0" indent="0">
              <a:lnSpc>
                <a:spcPct val="100000"/>
              </a:lnSpc>
              <a:spcBef>
                <a:spcPts val="640"/>
              </a:spcBef>
              <a:buFont typeface="Arial" panose="020B0604020202020204" pitchFamily="34" charset="0"/>
              <a:buNone/>
            </a:pPr>
            <a:r>
              <a:rPr lang="en-GB" dirty="0">
                <a:latin typeface="Trebuchet MS"/>
                <a:ea typeface="Trebuchet MS"/>
                <a:cs typeface="Trebuchet MS"/>
                <a:sym typeface="Trebuchet MS"/>
              </a:rPr>
              <a:t>Why do you think it’s important to use testimonies from victims in Bosnia?</a:t>
            </a:r>
          </a:p>
          <a:p>
            <a:pPr marL="0" indent="0">
              <a:lnSpc>
                <a:spcPct val="100000"/>
              </a:lnSpc>
              <a:spcBef>
                <a:spcPts val="640"/>
              </a:spcBef>
              <a:buFont typeface="Arial" panose="020B0604020202020204" pitchFamily="34" charset="0"/>
              <a:buNone/>
            </a:pPr>
            <a:endParaRPr lang="en-GB" dirty="0">
              <a:latin typeface="Trebuchet MS"/>
              <a:ea typeface="Trebuchet MS"/>
              <a:cs typeface="Trebuchet MS"/>
              <a:sym typeface="Trebuchet MS"/>
            </a:endParaRPr>
          </a:p>
          <a:p>
            <a:pPr marL="0" indent="0">
              <a:lnSpc>
                <a:spcPct val="100000"/>
              </a:lnSpc>
              <a:spcBef>
                <a:spcPts val="640"/>
              </a:spcBef>
              <a:buFont typeface="Arial" panose="020B0604020202020204" pitchFamily="34" charset="0"/>
              <a:buNone/>
            </a:pPr>
            <a:r>
              <a:rPr lang="en-GB" dirty="0">
                <a:latin typeface="Trebuchet MS"/>
                <a:ea typeface="Trebuchet MS"/>
                <a:cs typeface="Trebuchet MS"/>
                <a:sym typeface="Trebuchet MS"/>
              </a:rPr>
              <a:t>How does this improve your </a:t>
            </a:r>
          </a:p>
          <a:p>
            <a:pPr marL="0" indent="0">
              <a:lnSpc>
                <a:spcPct val="100000"/>
              </a:lnSpc>
              <a:spcBef>
                <a:spcPts val="640"/>
              </a:spcBef>
              <a:buFont typeface="Arial" panose="020B0604020202020204" pitchFamily="34" charset="0"/>
              <a:buNone/>
            </a:pPr>
            <a:r>
              <a:rPr lang="en-GB" dirty="0">
                <a:latin typeface="Trebuchet MS"/>
                <a:ea typeface="Trebuchet MS"/>
                <a:cs typeface="Trebuchet MS"/>
                <a:sym typeface="Trebuchet MS"/>
              </a:rPr>
              <a:t>understanding of the Bosnian </a:t>
            </a:r>
          </a:p>
          <a:p>
            <a:pPr marL="0" indent="0">
              <a:lnSpc>
                <a:spcPct val="100000"/>
              </a:lnSpc>
              <a:spcBef>
                <a:spcPts val="640"/>
              </a:spcBef>
              <a:buFont typeface="Arial" panose="020B0604020202020204" pitchFamily="34" charset="0"/>
              <a:buNone/>
            </a:pPr>
            <a:r>
              <a:rPr lang="en-GB" dirty="0">
                <a:latin typeface="Trebuchet MS"/>
                <a:ea typeface="Trebuchet MS"/>
                <a:cs typeface="Trebuchet MS"/>
                <a:sym typeface="Trebuchet MS"/>
              </a:rPr>
              <a:t>genocide and why it’s called a </a:t>
            </a:r>
          </a:p>
          <a:p>
            <a:pPr marL="0" indent="0">
              <a:lnSpc>
                <a:spcPct val="100000"/>
              </a:lnSpc>
              <a:spcBef>
                <a:spcPts val="640"/>
              </a:spcBef>
              <a:buFont typeface="Arial" panose="020B0604020202020204" pitchFamily="34" charset="0"/>
              <a:buNone/>
            </a:pPr>
            <a:r>
              <a:rPr lang="en-GB" dirty="0">
                <a:latin typeface="Trebuchet MS"/>
                <a:ea typeface="Trebuchet MS"/>
                <a:cs typeface="Trebuchet MS"/>
                <a:sym typeface="Trebuchet MS"/>
              </a:rPr>
              <a:t>‘gendercide’?</a:t>
            </a:r>
          </a:p>
        </p:txBody>
      </p:sp>
      <p:grpSp>
        <p:nvGrpSpPr>
          <p:cNvPr id="4" name="Google Shape;433;gb7ffe70385_0_438">
            <a:extLst>
              <a:ext uri="{FF2B5EF4-FFF2-40B4-BE49-F238E27FC236}">
                <a16:creationId xmlns:a16="http://schemas.microsoft.com/office/drawing/2014/main" id="{F6A0121A-053D-9F60-2959-54056D2A9317}"/>
              </a:ext>
            </a:extLst>
          </p:cNvPr>
          <p:cNvGrpSpPr/>
          <p:nvPr/>
        </p:nvGrpSpPr>
        <p:grpSpPr>
          <a:xfrm>
            <a:off x="5404427" y="3660179"/>
            <a:ext cx="3544216" cy="2761818"/>
            <a:chOff x="515325" y="1413825"/>
            <a:chExt cx="2990899" cy="2115525"/>
          </a:xfrm>
        </p:grpSpPr>
        <p:pic>
          <p:nvPicPr>
            <p:cNvPr id="5" name="Google Shape;434;gb7ffe70385_0_438">
              <a:extLst>
                <a:ext uri="{FF2B5EF4-FFF2-40B4-BE49-F238E27FC236}">
                  <a16:creationId xmlns:a16="http://schemas.microsoft.com/office/drawing/2014/main" id="{D745D56A-7BB3-030E-D96B-EB570C17A9FF}"/>
                </a:ext>
              </a:extLst>
            </p:cNvPr>
            <p:cNvPicPr preferRelativeResize="0"/>
            <p:nvPr/>
          </p:nvPicPr>
          <p:blipFill rotWithShape="1">
            <a:blip r:embed="rId2">
              <a:alphaModFix/>
            </a:blip>
            <a:srcRect t="11582"/>
            <a:stretch/>
          </p:blipFill>
          <p:spPr>
            <a:xfrm>
              <a:off x="515325" y="1413825"/>
              <a:ext cx="2990899" cy="2115525"/>
            </a:xfrm>
            <a:prstGeom prst="rect">
              <a:avLst/>
            </a:prstGeom>
            <a:noFill/>
            <a:ln>
              <a:noFill/>
            </a:ln>
          </p:spPr>
        </p:pic>
        <p:sp>
          <p:nvSpPr>
            <p:cNvPr id="6" name="Google Shape;435;gb7ffe70385_0_438">
              <a:extLst>
                <a:ext uri="{FF2B5EF4-FFF2-40B4-BE49-F238E27FC236}">
                  <a16:creationId xmlns:a16="http://schemas.microsoft.com/office/drawing/2014/main" id="{D81FEBEE-63CD-7193-50E0-8F98A71EB6FC}"/>
                </a:ext>
              </a:extLst>
            </p:cNvPr>
            <p:cNvSpPr txBox="1"/>
            <p:nvPr/>
          </p:nvSpPr>
          <p:spPr>
            <a:xfrm>
              <a:off x="607175" y="1719150"/>
              <a:ext cx="1845000" cy="731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a:solidFill>
                    <a:schemeClr val="lt1"/>
                  </a:solidFill>
                  <a:latin typeface="Caveat"/>
                  <a:ea typeface="Caveat"/>
                  <a:cs typeface="Caveat"/>
                  <a:sym typeface="Caveat"/>
                </a:rPr>
                <a:t>Class Discussion</a:t>
              </a:r>
              <a:endParaRPr sz="2800" i="0" u="none" strike="noStrike" cap="none">
                <a:solidFill>
                  <a:schemeClr val="lt1"/>
                </a:solidFill>
                <a:latin typeface="Caveat"/>
                <a:ea typeface="Caveat"/>
                <a:cs typeface="Caveat"/>
                <a:sym typeface="Caveat"/>
              </a:endParaRPr>
            </a:p>
          </p:txBody>
        </p:sp>
      </p:grpSp>
    </p:spTree>
    <p:extLst>
      <p:ext uri="{BB962C8B-B14F-4D97-AF65-F5344CB8AC3E}">
        <p14:creationId xmlns:p14="http://schemas.microsoft.com/office/powerpoint/2010/main" val="3264624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32;p2">
            <a:extLst>
              <a:ext uri="{FF2B5EF4-FFF2-40B4-BE49-F238E27FC236}">
                <a16:creationId xmlns:a16="http://schemas.microsoft.com/office/drawing/2014/main" id="{7DC989DD-86AF-5DAC-9CAB-E899A300E327}"/>
              </a:ext>
            </a:extLst>
          </p:cNvPr>
          <p:cNvSpPr txBox="1">
            <a:spLocks/>
          </p:cNvSpPr>
          <p:nvPr/>
        </p:nvSpPr>
        <p:spPr>
          <a:xfrm>
            <a:off x="194207" y="862642"/>
            <a:ext cx="8755586" cy="4934309"/>
          </a:xfrm>
          <a:prstGeom prst="rect">
            <a:avLst/>
          </a:prstGeom>
          <a:noFill/>
          <a:ln>
            <a:noFill/>
          </a:ln>
        </p:spPr>
        <p:txBody>
          <a:bodyPr spcFirstLastPara="1" wrap="square" lIns="68569" tIns="34275" rIns="68569" bIns="34275" anchor="t" anchorCtr="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05740" indent="-205740" algn="ctr">
              <a:lnSpc>
                <a:spcPct val="100000"/>
              </a:lnSpc>
              <a:spcBef>
                <a:spcPts val="0"/>
              </a:spcBef>
              <a:buSzPct val="91688"/>
              <a:buNone/>
            </a:pPr>
            <a:r>
              <a:rPr lang="en-GB" sz="5561" b="1" dirty="0">
                <a:solidFill>
                  <a:srgbClr val="144C3B"/>
                </a:solidFill>
                <a:latin typeface="Trebuchet MS"/>
                <a:ea typeface="Trebuchet MS"/>
                <a:cs typeface="Trebuchet MS"/>
                <a:sym typeface="Trebuchet MS"/>
              </a:rPr>
              <a:t>Learning Intention</a:t>
            </a:r>
          </a:p>
          <a:p>
            <a:pPr marL="0" indent="0">
              <a:lnSpc>
                <a:spcPct val="100000"/>
              </a:lnSpc>
              <a:spcBef>
                <a:spcPts val="0"/>
              </a:spcBef>
              <a:buSzPct val="106856"/>
              <a:buNone/>
            </a:pPr>
            <a:endParaRPr lang="en-GB" sz="4772" b="1" dirty="0">
              <a:latin typeface="Trebuchet MS"/>
              <a:ea typeface="Trebuchet MS"/>
              <a:cs typeface="Trebuchet MS"/>
              <a:sym typeface="Trebuchet MS"/>
            </a:endParaRPr>
          </a:p>
          <a:p>
            <a:pPr marL="274320" lvl="0" indent="-274320" algn="ctr" rtl="0">
              <a:lnSpc>
                <a:spcPct val="100000"/>
              </a:lnSpc>
              <a:spcBef>
                <a:spcPts val="480"/>
              </a:spcBef>
              <a:spcAft>
                <a:spcPts val="0"/>
              </a:spcAft>
              <a:buSzPct val="66885"/>
              <a:buNone/>
            </a:pPr>
            <a:r>
              <a:rPr lang="en-GB" sz="4800" dirty="0">
                <a:latin typeface="Trebuchet MS"/>
                <a:ea typeface="Trebuchet MS"/>
                <a:cs typeface="Trebuchet MS"/>
                <a:sym typeface="Trebuchet MS"/>
              </a:rPr>
              <a:t>To be able to explain the role of gender in the Bosnian genocide.</a:t>
            </a:r>
          </a:p>
          <a:p>
            <a:pPr marL="0" indent="0">
              <a:lnSpc>
                <a:spcPct val="100000"/>
              </a:lnSpc>
              <a:spcBef>
                <a:spcPts val="0"/>
              </a:spcBef>
              <a:buSzPct val="106856"/>
              <a:buNone/>
            </a:pPr>
            <a:endParaRPr lang="en-GB" sz="4772" b="1" dirty="0">
              <a:latin typeface="Trebuchet MS"/>
              <a:ea typeface="Trebuchet MS"/>
              <a:cs typeface="Trebuchet MS"/>
              <a:sym typeface="Trebuchet MS"/>
            </a:endParaRPr>
          </a:p>
          <a:p>
            <a:pPr marL="205740" indent="-205740" algn="ctr">
              <a:lnSpc>
                <a:spcPct val="100000"/>
              </a:lnSpc>
              <a:spcBef>
                <a:spcPts val="0"/>
              </a:spcBef>
              <a:buSzPct val="94367"/>
              <a:buNone/>
            </a:pPr>
            <a:r>
              <a:rPr lang="en-GB" sz="5404" b="1" dirty="0">
                <a:solidFill>
                  <a:srgbClr val="144C3B"/>
                </a:solidFill>
                <a:latin typeface="Trebuchet MS"/>
                <a:ea typeface="Trebuchet MS"/>
                <a:cs typeface="Trebuchet MS"/>
                <a:sym typeface="Trebuchet MS"/>
              </a:rPr>
              <a:t>Success Criteria</a:t>
            </a:r>
          </a:p>
          <a:p>
            <a:pPr marL="205740" indent="-205740" algn="ctr">
              <a:lnSpc>
                <a:spcPct val="100000"/>
              </a:lnSpc>
              <a:spcBef>
                <a:spcPts val="0"/>
              </a:spcBef>
              <a:buSzPct val="106856"/>
              <a:buNone/>
            </a:pPr>
            <a:endParaRPr lang="en-GB" sz="4772" b="1" dirty="0">
              <a:latin typeface="Trebuchet MS"/>
              <a:ea typeface="Trebuchet MS"/>
              <a:cs typeface="Trebuchet MS"/>
              <a:sym typeface="Trebuchet MS"/>
            </a:endParaRPr>
          </a:p>
          <a:p>
            <a:pPr marL="1165225">
              <a:lnSpc>
                <a:spcPct val="100000"/>
              </a:lnSpc>
              <a:spcBef>
                <a:spcPts val="480"/>
              </a:spcBef>
              <a:buSzPct val="66885"/>
            </a:pPr>
            <a:r>
              <a:rPr lang="en-GB" sz="4800" dirty="0">
                <a:latin typeface="Trebuchet MS"/>
                <a:ea typeface="Trebuchet MS"/>
                <a:cs typeface="Trebuchet MS"/>
                <a:sym typeface="Trebuchet MS"/>
              </a:rPr>
              <a:t>I can define gender.</a:t>
            </a:r>
          </a:p>
          <a:p>
            <a:pPr marL="1165225">
              <a:lnSpc>
                <a:spcPct val="100000"/>
              </a:lnSpc>
              <a:spcBef>
                <a:spcPts val="480"/>
              </a:spcBef>
              <a:buSzPct val="66885"/>
            </a:pPr>
            <a:r>
              <a:rPr lang="en-GB" sz="4800" dirty="0">
                <a:latin typeface="Trebuchet MS"/>
                <a:ea typeface="Trebuchet MS"/>
                <a:cs typeface="Trebuchet MS"/>
                <a:sym typeface="Trebuchet MS"/>
              </a:rPr>
              <a:t>I can define genocide.</a:t>
            </a:r>
          </a:p>
          <a:p>
            <a:pPr marL="1165225">
              <a:lnSpc>
                <a:spcPct val="100000"/>
              </a:lnSpc>
              <a:spcBef>
                <a:spcPts val="480"/>
              </a:spcBef>
              <a:buSzPct val="66885"/>
            </a:pPr>
            <a:r>
              <a:rPr lang="en-GB" sz="4800" dirty="0">
                <a:latin typeface="Trebuchet MS"/>
                <a:ea typeface="Trebuchet MS"/>
                <a:cs typeface="Trebuchet MS"/>
                <a:sym typeface="Trebuchet MS"/>
              </a:rPr>
              <a:t>I can define ethnic cleansing.</a:t>
            </a:r>
          </a:p>
          <a:p>
            <a:pPr marL="1165225">
              <a:lnSpc>
                <a:spcPct val="100000"/>
              </a:lnSpc>
              <a:spcBef>
                <a:spcPts val="480"/>
              </a:spcBef>
              <a:buSzPct val="66885"/>
            </a:pPr>
            <a:r>
              <a:rPr lang="en-GB" sz="4800" dirty="0">
                <a:latin typeface="Trebuchet MS"/>
                <a:ea typeface="Trebuchet MS"/>
                <a:cs typeface="Trebuchet MS"/>
                <a:sym typeface="Trebuchet MS"/>
              </a:rPr>
              <a:t>I can explain why Srebrenica is seen as an example of ‘gendercide’.</a:t>
            </a:r>
          </a:p>
        </p:txBody>
      </p:sp>
    </p:spTree>
    <p:extLst>
      <p:ext uri="{BB962C8B-B14F-4D97-AF65-F5344CB8AC3E}">
        <p14:creationId xmlns:p14="http://schemas.microsoft.com/office/powerpoint/2010/main" val="3631458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6B08F-E34E-55BC-FF5B-7A1D8DD75306}"/>
              </a:ext>
            </a:extLst>
          </p:cNvPr>
          <p:cNvSpPr>
            <a:spLocks noGrp="1"/>
          </p:cNvSpPr>
          <p:nvPr>
            <p:ph type="title"/>
          </p:nvPr>
        </p:nvSpPr>
        <p:spPr>
          <a:xfrm>
            <a:off x="582705" y="136524"/>
            <a:ext cx="8111173" cy="1325563"/>
          </a:xfrm>
        </p:spPr>
        <p:txBody>
          <a:bodyPr/>
          <a:lstStyle/>
          <a:p>
            <a:r>
              <a:rPr lang="en-US" sz="3300" dirty="0">
                <a:latin typeface="Trebuchet MS"/>
                <a:ea typeface="Trebuchet MS"/>
                <a:cs typeface="Trebuchet MS"/>
                <a:sym typeface="Trebuchet MS"/>
              </a:rPr>
              <a:t>Key Terms</a:t>
            </a:r>
            <a:endParaRPr lang="en-GB" dirty="0"/>
          </a:p>
        </p:txBody>
      </p:sp>
      <p:sp>
        <p:nvSpPr>
          <p:cNvPr id="6" name="Google Shape;340;p3">
            <a:extLst>
              <a:ext uri="{FF2B5EF4-FFF2-40B4-BE49-F238E27FC236}">
                <a16:creationId xmlns:a16="http://schemas.microsoft.com/office/drawing/2014/main" id="{AB8C9704-C48A-314D-91D8-38924FA771D4}"/>
              </a:ext>
            </a:extLst>
          </p:cNvPr>
          <p:cNvSpPr txBox="1">
            <a:spLocks/>
          </p:cNvSpPr>
          <p:nvPr/>
        </p:nvSpPr>
        <p:spPr>
          <a:xfrm>
            <a:off x="450121" y="1174105"/>
            <a:ext cx="8503800" cy="4776000"/>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SzPts val="2295"/>
              <a:buFont typeface="Arial" panose="020B0604020202020204" pitchFamily="34" charset="0"/>
              <a:buNone/>
            </a:pPr>
            <a:r>
              <a:rPr lang="en-GB" sz="2600" dirty="0">
                <a:latin typeface="Trebuchet MS"/>
                <a:ea typeface="Trebuchet MS"/>
                <a:cs typeface="Trebuchet MS"/>
                <a:sym typeface="Trebuchet MS"/>
              </a:rPr>
              <a:t>Srebrenica was the final act in a </a:t>
            </a:r>
            <a:r>
              <a:rPr lang="en-GB" sz="2600" b="1" dirty="0">
                <a:solidFill>
                  <a:srgbClr val="008952"/>
                </a:solidFill>
                <a:latin typeface="Trebuchet MS"/>
                <a:ea typeface="Trebuchet MS"/>
                <a:cs typeface="Trebuchet MS"/>
                <a:sym typeface="Trebuchet MS"/>
              </a:rPr>
              <a:t>genocidal plan </a:t>
            </a:r>
            <a:r>
              <a:rPr lang="en-GB" sz="2600" dirty="0">
                <a:latin typeface="Trebuchet MS"/>
                <a:ea typeface="Trebuchet MS"/>
                <a:cs typeface="Trebuchet MS"/>
                <a:sym typeface="Trebuchet MS"/>
              </a:rPr>
              <a:t>aimed at </a:t>
            </a:r>
            <a:r>
              <a:rPr lang="en-GB" sz="2600" b="1" dirty="0">
                <a:solidFill>
                  <a:srgbClr val="008952"/>
                </a:solidFill>
                <a:latin typeface="Trebuchet MS"/>
                <a:sym typeface="Trebuchet MS"/>
              </a:rPr>
              <a:t>Bosnian Muslims</a:t>
            </a:r>
            <a:r>
              <a:rPr lang="en-GB" sz="2600" b="1" dirty="0">
                <a:latin typeface="Trebuchet MS"/>
                <a:ea typeface="Trebuchet MS"/>
                <a:cs typeface="Trebuchet MS"/>
                <a:sym typeface="Trebuchet MS"/>
              </a:rPr>
              <a:t>, </a:t>
            </a:r>
            <a:r>
              <a:rPr lang="en-GB" sz="2600" dirty="0">
                <a:latin typeface="Trebuchet MS"/>
                <a:ea typeface="Trebuchet MS"/>
                <a:cs typeface="Trebuchet MS"/>
                <a:sym typeface="Trebuchet MS"/>
              </a:rPr>
              <a:t>who are often referred to as </a:t>
            </a:r>
            <a:r>
              <a:rPr lang="en-GB" sz="2600" dirty="0" err="1">
                <a:latin typeface="Trebuchet MS"/>
                <a:ea typeface="Trebuchet MS"/>
                <a:cs typeface="Trebuchet MS"/>
                <a:sym typeface="Trebuchet MS"/>
              </a:rPr>
              <a:t>Bosniaks</a:t>
            </a:r>
            <a:r>
              <a:rPr lang="en-GB" sz="2600" dirty="0">
                <a:latin typeface="Trebuchet MS"/>
                <a:ea typeface="Trebuchet MS"/>
                <a:cs typeface="Trebuchet MS"/>
                <a:sym typeface="Trebuchet MS"/>
              </a:rPr>
              <a:t>.  Before we begin, it is important that we understand what is meant by the terms </a:t>
            </a:r>
            <a:r>
              <a:rPr lang="en-GB" sz="2600" b="1" dirty="0">
                <a:solidFill>
                  <a:srgbClr val="008952"/>
                </a:solidFill>
                <a:latin typeface="Trebuchet MS"/>
                <a:sym typeface="Trebuchet MS"/>
              </a:rPr>
              <a:t>gender</a:t>
            </a:r>
            <a:r>
              <a:rPr lang="en-GB" sz="2600" dirty="0">
                <a:latin typeface="Trebuchet MS"/>
                <a:ea typeface="Trebuchet MS"/>
                <a:cs typeface="Trebuchet MS"/>
                <a:sym typeface="Trebuchet MS"/>
              </a:rPr>
              <a:t>, </a:t>
            </a:r>
            <a:r>
              <a:rPr lang="en-GB" sz="2600" b="1" dirty="0">
                <a:solidFill>
                  <a:srgbClr val="008952"/>
                </a:solidFill>
                <a:latin typeface="Trebuchet MS"/>
                <a:sym typeface="Trebuchet MS"/>
              </a:rPr>
              <a:t>genocide</a:t>
            </a:r>
            <a:r>
              <a:rPr lang="en-GB" sz="2600" dirty="0">
                <a:latin typeface="Trebuchet MS"/>
                <a:ea typeface="Trebuchet MS"/>
                <a:cs typeface="Trebuchet MS"/>
                <a:sym typeface="Trebuchet MS"/>
              </a:rPr>
              <a:t>, and </a:t>
            </a:r>
            <a:r>
              <a:rPr lang="en-GB" sz="2600" b="1" dirty="0">
                <a:solidFill>
                  <a:srgbClr val="008952"/>
                </a:solidFill>
                <a:latin typeface="Trebuchet MS"/>
                <a:sym typeface="Trebuchet MS"/>
              </a:rPr>
              <a:t>ethnic cleansing</a:t>
            </a:r>
            <a:r>
              <a:rPr lang="en-GB" sz="2600" dirty="0">
                <a:latin typeface="Trebuchet MS"/>
                <a:ea typeface="Trebuchet MS"/>
                <a:cs typeface="Trebuchet MS"/>
                <a:sym typeface="Trebuchet MS"/>
              </a:rPr>
              <a:t>. </a:t>
            </a:r>
          </a:p>
          <a:p>
            <a:pPr marL="0" indent="0">
              <a:lnSpc>
                <a:spcPct val="100000"/>
              </a:lnSpc>
              <a:spcBef>
                <a:spcPts val="0"/>
              </a:spcBef>
              <a:buSzPts val="2295"/>
              <a:buFont typeface="Arial" panose="020B0604020202020204" pitchFamily="34" charset="0"/>
              <a:buNone/>
            </a:pPr>
            <a:endParaRPr lang="en-GB" sz="2600" dirty="0">
              <a:latin typeface="Trebuchet MS"/>
              <a:ea typeface="Trebuchet MS"/>
              <a:cs typeface="Trebuchet MS"/>
              <a:sym typeface="Trebuchet MS"/>
            </a:endParaRPr>
          </a:p>
          <a:p>
            <a:pPr marL="3200400" indent="0">
              <a:lnSpc>
                <a:spcPct val="100000"/>
              </a:lnSpc>
              <a:spcBef>
                <a:spcPts val="540"/>
              </a:spcBef>
              <a:buSzPts val="2295"/>
              <a:buFont typeface="Arial" panose="020B0604020202020204" pitchFamily="34" charset="0"/>
              <a:buNone/>
            </a:pPr>
            <a:r>
              <a:rPr lang="en-GB" sz="2600" dirty="0">
                <a:latin typeface="Trebuchet MS"/>
                <a:ea typeface="Trebuchet MS"/>
                <a:cs typeface="Trebuchet MS"/>
                <a:sym typeface="Trebuchet MS"/>
              </a:rPr>
              <a:t>You have one minute to think about what these terms mean and to share your ideas with the person next to you.  Be prepared to discuss with the rest of the class.</a:t>
            </a:r>
          </a:p>
        </p:txBody>
      </p:sp>
      <p:pic>
        <p:nvPicPr>
          <p:cNvPr id="9" name="Google Shape;341;p3">
            <a:extLst>
              <a:ext uri="{FF2B5EF4-FFF2-40B4-BE49-F238E27FC236}">
                <a16:creationId xmlns:a16="http://schemas.microsoft.com/office/drawing/2014/main" id="{31B606AE-6A58-8D21-CF76-D38D643E2D38}"/>
              </a:ext>
            </a:extLst>
          </p:cNvPr>
          <p:cNvPicPr preferRelativeResize="0"/>
          <p:nvPr/>
        </p:nvPicPr>
        <p:blipFill>
          <a:blip r:embed="rId3">
            <a:alphaModFix/>
          </a:blip>
          <a:stretch>
            <a:fillRect/>
          </a:stretch>
        </p:blipFill>
        <p:spPr>
          <a:xfrm>
            <a:off x="582705" y="3460804"/>
            <a:ext cx="2489301" cy="2489301"/>
          </a:xfrm>
          <a:prstGeom prst="rect">
            <a:avLst/>
          </a:prstGeom>
          <a:noFill/>
          <a:ln w="38100" cap="flat" cmpd="sng">
            <a:solidFill>
              <a:schemeClr val="dk1"/>
            </a:solidFill>
            <a:prstDash val="solid"/>
            <a:round/>
            <a:headEnd type="none" w="sm" len="sm"/>
            <a:tailEnd type="none" w="sm" len="sm"/>
          </a:ln>
        </p:spPr>
      </p:pic>
    </p:spTree>
    <p:extLst>
      <p:ext uri="{BB962C8B-B14F-4D97-AF65-F5344CB8AC3E}">
        <p14:creationId xmlns:p14="http://schemas.microsoft.com/office/powerpoint/2010/main" val="3704671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9E4B0-E132-DFA5-93BE-0658767F1106}"/>
              </a:ext>
            </a:extLst>
          </p:cNvPr>
          <p:cNvSpPr>
            <a:spLocks noGrp="1"/>
          </p:cNvSpPr>
          <p:nvPr>
            <p:ph type="title"/>
          </p:nvPr>
        </p:nvSpPr>
        <p:spPr/>
        <p:txBody>
          <a:bodyPr>
            <a:normAutofit/>
          </a:bodyPr>
          <a:lstStyle/>
          <a:p>
            <a:r>
              <a:rPr lang="en-US" sz="4800" dirty="0">
                <a:latin typeface="Trebuchet MS"/>
                <a:ea typeface="Trebuchet MS"/>
                <a:cs typeface="Trebuchet MS"/>
                <a:sym typeface="Trebuchet MS"/>
              </a:rPr>
              <a:t>Srebrenica Massacre</a:t>
            </a:r>
            <a:endParaRPr lang="en-GB" sz="4800" dirty="0"/>
          </a:p>
        </p:txBody>
      </p:sp>
      <p:sp>
        <p:nvSpPr>
          <p:cNvPr id="11" name="Content Placeholder 10">
            <a:extLst>
              <a:ext uri="{FF2B5EF4-FFF2-40B4-BE49-F238E27FC236}">
                <a16:creationId xmlns:a16="http://schemas.microsoft.com/office/drawing/2014/main" id="{963F6F83-EDCC-0B0B-0A57-595B46020225}"/>
              </a:ext>
            </a:extLst>
          </p:cNvPr>
          <p:cNvSpPr>
            <a:spLocks noGrp="1"/>
          </p:cNvSpPr>
          <p:nvPr>
            <p:ph sz="half" idx="1"/>
          </p:nvPr>
        </p:nvSpPr>
        <p:spPr>
          <a:xfrm>
            <a:off x="628649" y="1305672"/>
            <a:ext cx="4113680" cy="2925669"/>
          </a:xfrm>
        </p:spPr>
        <p:txBody>
          <a:bodyPr>
            <a:normAutofit fontScale="92500" lnSpcReduction="20000"/>
          </a:bodyPr>
          <a:lstStyle/>
          <a:p>
            <a:pPr marL="0" lvl="0" indent="0" algn="l" rtl="0">
              <a:lnSpc>
                <a:spcPct val="100000"/>
              </a:lnSpc>
              <a:spcBef>
                <a:spcPts val="300"/>
              </a:spcBef>
              <a:spcAft>
                <a:spcPts val="0"/>
              </a:spcAft>
              <a:buNone/>
            </a:pPr>
            <a:r>
              <a:rPr lang="en-GB" sz="2400" dirty="0">
                <a:latin typeface="Trebuchet MS"/>
                <a:ea typeface="Trebuchet MS"/>
                <a:cs typeface="Trebuchet MS"/>
                <a:sym typeface="Trebuchet MS"/>
              </a:rPr>
              <a:t>The Massacre of Srebrenica was the systematic murder of 8,000 Bosnian Muslim boys and men and the systematic rape of Muslim women. </a:t>
            </a:r>
          </a:p>
          <a:p>
            <a:pPr marL="0" lvl="0" indent="0" algn="l" rtl="0">
              <a:lnSpc>
                <a:spcPct val="100000"/>
              </a:lnSpc>
              <a:spcBef>
                <a:spcPts val="0"/>
              </a:spcBef>
              <a:spcAft>
                <a:spcPts val="0"/>
              </a:spcAft>
              <a:buNone/>
            </a:pPr>
            <a:endParaRPr lang="en-GB" sz="2400" dirty="0">
              <a:latin typeface="Trebuchet MS"/>
              <a:ea typeface="Trebuchet MS"/>
              <a:cs typeface="Trebuchet MS"/>
              <a:sym typeface="Trebuchet MS"/>
            </a:endParaRPr>
          </a:p>
          <a:p>
            <a:pPr marL="0" lvl="0" indent="0" algn="l" rtl="0">
              <a:lnSpc>
                <a:spcPct val="100000"/>
              </a:lnSpc>
              <a:spcBef>
                <a:spcPts val="0"/>
              </a:spcBef>
              <a:spcAft>
                <a:spcPts val="0"/>
              </a:spcAft>
              <a:buNone/>
            </a:pPr>
            <a:r>
              <a:rPr lang="en-GB" sz="2400" dirty="0">
                <a:latin typeface="Trebuchet MS"/>
                <a:ea typeface="Trebuchet MS"/>
                <a:cs typeface="Trebuchet MS"/>
                <a:sym typeface="Trebuchet MS"/>
              </a:rPr>
              <a:t>During the Bosnian War, Srebrenica was known as a safe zone as protected by the United Nations.</a:t>
            </a:r>
          </a:p>
          <a:p>
            <a:endParaRPr lang="en-GB" sz="3600" dirty="0"/>
          </a:p>
        </p:txBody>
      </p:sp>
      <p:pic>
        <p:nvPicPr>
          <p:cNvPr id="13" name="Google Shape;348;ge5e6018b5a_0_174">
            <a:extLst>
              <a:ext uri="{FF2B5EF4-FFF2-40B4-BE49-F238E27FC236}">
                <a16:creationId xmlns:a16="http://schemas.microsoft.com/office/drawing/2014/main" id="{C59F087C-E72B-8EE5-75E2-164AEB670C2F}"/>
              </a:ext>
            </a:extLst>
          </p:cNvPr>
          <p:cNvPicPr preferRelativeResize="0">
            <a:picLocks noGrp="1"/>
          </p:cNvPicPr>
          <p:nvPr>
            <p:ph sz="half" idx="2"/>
          </p:nvPr>
        </p:nvPicPr>
        <p:blipFill rotWithShape="1">
          <a:blip r:embed="rId2">
            <a:alphaModFix/>
          </a:blip>
          <a:srcRect/>
          <a:stretch/>
        </p:blipFill>
        <p:spPr>
          <a:xfrm>
            <a:off x="4823011" y="1279106"/>
            <a:ext cx="4113680" cy="4679575"/>
          </a:xfrm>
          <a:prstGeom prst="rect">
            <a:avLst/>
          </a:prstGeom>
          <a:noFill/>
          <a:ln>
            <a:noFill/>
          </a:ln>
        </p:spPr>
      </p:pic>
      <p:sp>
        <p:nvSpPr>
          <p:cNvPr id="14" name="Rectangle: Rounded Corners 13">
            <a:extLst>
              <a:ext uri="{FF2B5EF4-FFF2-40B4-BE49-F238E27FC236}">
                <a16:creationId xmlns:a16="http://schemas.microsoft.com/office/drawing/2014/main" id="{6E0C6D04-722F-0337-0C05-0BACF7758A2D}"/>
              </a:ext>
            </a:extLst>
          </p:cNvPr>
          <p:cNvSpPr/>
          <p:nvPr/>
        </p:nvSpPr>
        <p:spPr>
          <a:xfrm>
            <a:off x="628650" y="4563035"/>
            <a:ext cx="3943350" cy="1395646"/>
          </a:xfrm>
          <a:prstGeom prst="roundRect">
            <a:avLst/>
          </a:prstGeom>
          <a:solidFill>
            <a:srgbClr val="00895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marR="0" lvl="0" indent="-368300" algn="l" rtl="0">
              <a:lnSpc>
                <a:spcPct val="100000"/>
              </a:lnSpc>
              <a:spcBef>
                <a:spcPts val="300"/>
              </a:spcBef>
              <a:spcAft>
                <a:spcPts val="0"/>
              </a:spcAft>
              <a:buClr>
                <a:schemeClr val="dk1"/>
              </a:buClr>
              <a:buSzPts val="2200"/>
              <a:buFont typeface="Trebuchet MS"/>
              <a:buChar char="➔"/>
            </a:pPr>
            <a:r>
              <a:rPr lang="en-GB" sz="1800" b="1" i="0" u="none" strike="noStrike" cap="none" dirty="0">
                <a:solidFill>
                  <a:schemeClr val="bg1"/>
                </a:solidFill>
                <a:latin typeface="Trebuchet MS"/>
                <a:ea typeface="Trebuchet MS"/>
                <a:cs typeface="Trebuchet MS"/>
                <a:sym typeface="Trebuchet MS"/>
              </a:rPr>
              <a:t>What does it mean if somewhere is a safe zone?</a:t>
            </a:r>
          </a:p>
          <a:p>
            <a:pPr marL="457200" marR="0" lvl="0" indent="-368300" algn="l" rtl="0">
              <a:lnSpc>
                <a:spcPct val="100000"/>
              </a:lnSpc>
              <a:spcBef>
                <a:spcPts val="0"/>
              </a:spcBef>
              <a:spcAft>
                <a:spcPts val="0"/>
              </a:spcAft>
              <a:buClr>
                <a:schemeClr val="dk1"/>
              </a:buClr>
              <a:buSzPts val="2200"/>
              <a:buFont typeface="Trebuchet MS"/>
              <a:buChar char="➔"/>
            </a:pPr>
            <a:r>
              <a:rPr lang="en-GB" sz="1800" b="1" i="0" u="none" strike="noStrike" cap="none" dirty="0">
                <a:solidFill>
                  <a:schemeClr val="bg1"/>
                </a:solidFill>
                <a:latin typeface="Trebuchet MS"/>
                <a:ea typeface="Trebuchet MS"/>
                <a:cs typeface="Trebuchet MS"/>
                <a:sym typeface="Trebuchet MS"/>
              </a:rPr>
              <a:t>What was the role of the UN here?</a:t>
            </a:r>
            <a:endParaRPr lang="en-GB" sz="1600" b="0" i="0" u="none" strike="noStrike" cap="none" dirty="0">
              <a:solidFill>
                <a:schemeClr val="bg1"/>
              </a:solidFill>
              <a:latin typeface="Georgia"/>
              <a:ea typeface="Georgia"/>
              <a:cs typeface="Georgia"/>
              <a:sym typeface="Georgia"/>
            </a:endParaRPr>
          </a:p>
        </p:txBody>
      </p:sp>
    </p:spTree>
    <p:extLst>
      <p:ext uri="{BB962C8B-B14F-4D97-AF65-F5344CB8AC3E}">
        <p14:creationId xmlns:p14="http://schemas.microsoft.com/office/powerpoint/2010/main" val="2570498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B47CE1-5646-D491-3F0E-4339502AD25A}"/>
              </a:ext>
            </a:extLst>
          </p:cNvPr>
          <p:cNvSpPr>
            <a:spLocks noGrp="1"/>
          </p:cNvSpPr>
          <p:nvPr>
            <p:ph type="title"/>
          </p:nvPr>
        </p:nvSpPr>
        <p:spPr/>
        <p:txBody>
          <a:bodyPr/>
          <a:lstStyle/>
          <a:p>
            <a:pPr lvl="0">
              <a:lnSpc>
                <a:spcPct val="100000"/>
              </a:lnSpc>
              <a:spcBef>
                <a:spcPts val="0"/>
              </a:spcBef>
              <a:buClr>
                <a:srgbClr val="6DAA2D"/>
              </a:buClr>
              <a:buSzPts val="6000"/>
            </a:pPr>
            <a:r>
              <a:rPr lang="en-US" b="1">
                <a:latin typeface="Trebuchet MS"/>
                <a:ea typeface="Trebuchet MS"/>
                <a:cs typeface="Trebuchet MS"/>
                <a:sym typeface="Trebuchet MS"/>
              </a:rPr>
              <a:t>United Nations Safe Area</a:t>
            </a:r>
            <a:endParaRPr lang="en-US" dirty="0">
              <a:latin typeface="Trebuchet MS"/>
              <a:ea typeface="Trebuchet MS"/>
              <a:cs typeface="Trebuchet MS"/>
              <a:sym typeface="Trebuchet MS"/>
            </a:endParaRPr>
          </a:p>
        </p:txBody>
      </p:sp>
      <p:pic>
        <p:nvPicPr>
          <p:cNvPr id="12" name="Google Shape;355;ge5e6018b5a_0_182">
            <a:extLst>
              <a:ext uri="{FF2B5EF4-FFF2-40B4-BE49-F238E27FC236}">
                <a16:creationId xmlns:a16="http://schemas.microsoft.com/office/drawing/2014/main" id="{B57DA3D4-FA4B-A965-40C8-A6F0A9278A27}"/>
              </a:ext>
            </a:extLst>
          </p:cNvPr>
          <p:cNvPicPr preferRelativeResize="0"/>
          <p:nvPr/>
        </p:nvPicPr>
        <p:blipFill rotWithShape="1">
          <a:blip r:embed="rId3">
            <a:alphaModFix/>
          </a:blip>
          <a:srcRect/>
          <a:stretch/>
        </p:blipFill>
        <p:spPr>
          <a:xfrm>
            <a:off x="0" y="1147482"/>
            <a:ext cx="9144000" cy="5143500"/>
          </a:xfrm>
          <a:prstGeom prst="rect">
            <a:avLst/>
          </a:prstGeom>
          <a:noFill/>
          <a:ln>
            <a:noFill/>
          </a:ln>
        </p:spPr>
      </p:pic>
      <p:sp>
        <p:nvSpPr>
          <p:cNvPr id="13" name="Google Shape;357;ge5e6018b5a_0_182">
            <a:extLst>
              <a:ext uri="{FF2B5EF4-FFF2-40B4-BE49-F238E27FC236}">
                <a16:creationId xmlns:a16="http://schemas.microsoft.com/office/drawing/2014/main" id="{9A924CC5-37C4-2F07-D0E5-7FDE5146BF26}"/>
              </a:ext>
            </a:extLst>
          </p:cNvPr>
          <p:cNvSpPr txBox="1">
            <a:spLocks/>
          </p:cNvSpPr>
          <p:nvPr/>
        </p:nvSpPr>
        <p:spPr>
          <a:xfrm>
            <a:off x="320100" y="1351032"/>
            <a:ext cx="8503800" cy="4736400"/>
          </a:xfrm>
          <a:prstGeom prst="rect">
            <a:avLst/>
          </a:prstGeom>
          <a:solidFill>
            <a:srgbClr val="008952"/>
          </a:solidFill>
          <a:ln w="38100" cap="flat" cmpd="sng">
            <a:noFill/>
            <a:prstDash val="solid"/>
            <a:round/>
            <a:headEnd type="none" w="sm" len="sm"/>
            <a:tailEnd type="none" w="sm" len="sm"/>
          </a:ln>
        </p:spPr>
        <p:txBody>
          <a:bodyPr spcFirstLastPara="1" vert="horz" wrap="square" lIns="68575" tIns="34275" rIns="68575" bIns="3427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buSzPts val="1100"/>
              <a:buFont typeface="Arial" panose="020B0604020202020204" pitchFamily="34" charset="0"/>
              <a:buNone/>
            </a:pPr>
            <a:r>
              <a:rPr lang="en-GB" sz="2200" dirty="0">
                <a:solidFill>
                  <a:schemeClr val="bg1"/>
                </a:solidFill>
                <a:latin typeface="Calibri"/>
                <a:ea typeface="Calibri"/>
                <a:cs typeface="Calibri"/>
                <a:sym typeface="Calibri"/>
              </a:rPr>
              <a:t>On the 16th April, 1993, Srebrenica was declared a </a:t>
            </a:r>
            <a:r>
              <a:rPr lang="en-GB" sz="2200" b="1" dirty="0">
                <a:solidFill>
                  <a:schemeClr val="bg1"/>
                </a:solidFill>
                <a:latin typeface="Calibri"/>
                <a:ea typeface="Calibri"/>
                <a:cs typeface="Calibri"/>
                <a:sym typeface="Calibri"/>
              </a:rPr>
              <a:t>safe area</a:t>
            </a:r>
            <a:r>
              <a:rPr lang="en-GB" sz="2200" dirty="0">
                <a:solidFill>
                  <a:schemeClr val="bg1"/>
                </a:solidFill>
                <a:latin typeface="Calibri"/>
                <a:ea typeface="Calibri"/>
                <a:cs typeface="Calibri"/>
                <a:sym typeface="Calibri"/>
              </a:rPr>
              <a:t>; meaning it was to be </a:t>
            </a:r>
            <a:r>
              <a:rPr lang="en-GB" sz="2200" b="1" dirty="0">
                <a:solidFill>
                  <a:schemeClr val="bg1"/>
                </a:solidFill>
                <a:latin typeface="Calibri"/>
                <a:ea typeface="Calibri"/>
                <a:cs typeface="Calibri"/>
                <a:sym typeface="Calibri"/>
              </a:rPr>
              <a:t>demilitarised</a:t>
            </a:r>
            <a:r>
              <a:rPr lang="en-GB" sz="2200" dirty="0">
                <a:solidFill>
                  <a:schemeClr val="bg1"/>
                </a:solidFill>
                <a:latin typeface="Calibri"/>
                <a:ea typeface="Calibri"/>
                <a:cs typeface="Calibri"/>
                <a:sym typeface="Calibri"/>
              </a:rPr>
              <a:t>. </a:t>
            </a:r>
          </a:p>
          <a:p>
            <a:pPr marL="0" indent="0">
              <a:lnSpc>
                <a:spcPct val="100000"/>
              </a:lnSpc>
              <a:spcBef>
                <a:spcPts val="300"/>
              </a:spcBef>
              <a:buSzPts val="1100"/>
              <a:buFont typeface="Arial" panose="020B0604020202020204" pitchFamily="34" charset="0"/>
              <a:buNone/>
            </a:pPr>
            <a:endParaRPr lang="en-GB" sz="2200" dirty="0">
              <a:solidFill>
                <a:schemeClr val="bg1"/>
              </a:solidFill>
              <a:latin typeface="Calibri"/>
              <a:ea typeface="Calibri"/>
              <a:cs typeface="Calibri"/>
              <a:sym typeface="Calibri"/>
            </a:endParaRPr>
          </a:p>
          <a:p>
            <a:pPr marL="0" indent="0">
              <a:lnSpc>
                <a:spcPct val="100000"/>
              </a:lnSpc>
              <a:spcBef>
                <a:spcPts val="300"/>
              </a:spcBef>
              <a:buSzPts val="1100"/>
              <a:buFont typeface="Arial" panose="020B0604020202020204" pitchFamily="34" charset="0"/>
              <a:buNone/>
            </a:pPr>
            <a:r>
              <a:rPr lang="en-GB" sz="2200" dirty="0">
                <a:solidFill>
                  <a:schemeClr val="bg1"/>
                </a:solidFill>
                <a:latin typeface="Calibri"/>
                <a:ea typeface="Calibri"/>
                <a:cs typeface="Calibri"/>
                <a:sym typeface="Calibri"/>
              </a:rPr>
              <a:t>However, both sides (the Republic Srpska and the Army of the Republic of Bosnia and Herzegovina) broke this rule and continued to militarise within and around Srebrenica. </a:t>
            </a:r>
          </a:p>
          <a:p>
            <a:pPr marL="0" indent="0">
              <a:lnSpc>
                <a:spcPct val="100000"/>
              </a:lnSpc>
              <a:spcBef>
                <a:spcPts val="300"/>
              </a:spcBef>
              <a:buSzPts val="1100"/>
              <a:buFont typeface="Arial" panose="020B0604020202020204" pitchFamily="34" charset="0"/>
              <a:buNone/>
            </a:pPr>
            <a:endParaRPr lang="en-GB" sz="2200" dirty="0">
              <a:solidFill>
                <a:schemeClr val="bg1"/>
              </a:solidFill>
              <a:latin typeface="Calibri"/>
              <a:ea typeface="Calibri"/>
              <a:cs typeface="Calibri"/>
              <a:sym typeface="Calibri"/>
            </a:endParaRPr>
          </a:p>
          <a:p>
            <a:pPr marL="0" indent="0">
              <a:lnSpc>
                <a:spcPct val="100000"/>
              </a:lnSpc>
              <a:spcBef>
                <a:spcPts val="300"/>
              </a:spcBef>
              <a:buSzPts val="1100"/>
              <a:buFont typeface="Arial" panose="020B0604020202020204" pitchFamily="34" charset="0"/>
              <a:buNone/>
            </a:pPr>
            <a:r>
              <a:rPr lang="en-GB" sz="2200" dirty="0">
                <a:solidFill>
                  <a:schemeClr val="bg1"/>
                </a:solidFill>
                <a:latin typeface="Calibri"/>
                <a:ea typeface="Calibri"/>
                <a:cs typeface="Calibri"/>
                <a:sym typeface="Calibri"/>
              </a:rPr>
              <a:t>The reason for this was the </a:t>
            </a:r>
            <a:r>
              <a:rPr lang="en-GB" sz="2200" b="1" dirty="0">
                <a:solidFill>
                  <a:schemeClr val="bg1"/>
                </a:solidFill>
                <a:latin typeface="Calibri"/>
                <a:ea typeface="Calibri"/>
                <a:cs typeface="Calibri"/>
                <a:sym typeface="Calibri"/>
              </a:rPr>
              <a:t>disparity</a:t>
            </a:r>
            <a:r>
              <a:rPr lang="en-GB" sz="2200" dirty="0">
                <a:solidFill>
                  <a:schemeClr val="bg1"/>
                </a:solidFill>
                <a:latin typeface="Calibri"/>
                <a:ea typeface="Calibri"/>
                <a:cs typeface="Calibri"/>
                <a:sym typeface="Calibri"/>
              </a:rPr>
              <a:t> on weaponry. Whilst the Serbs had access to modern warfare, and lots of it, the Muslim </a:t>
            </a:r>
            <a:r>
              <a:rPr lang="en-GB" sz="2200" dirty="0" err="1">
                <a:solidFill>
                  <a:schemeClr val="bg1"/>
                </a:solidFill>
                <a:latin typeface="Calibri"/>
                <a:ea typeface="Calibri"/>
                <a:cs typeface="Calibri"/>
                <a:sym typeface="Calibri"/>
              </a:rPr>
              <a:t>Bosniaks</a:t>
            </a:r>
            <a:r>
              <a:rPr lang="en-GB" sz="2200" dirty="0">
                <a:solidFill>
                  <a:schemeClr val="bg1"/>
                </a:solidFill>
                <a:latin typeface="Calibri"/>
                <a:ea typeface="Calibri"/>
                <a:cs typeface="Calibri"/>
                <a:sym typeface="Calibri"/>
              </a:rPr>
              <a:t> were unorganised and had access to little weaponry. </a:t>
            </a:r>
          </a:p>
          <a:p>
            <a:pPr marL="0" indent="0">
              <a:lnSpc>
                <a:spcPct val="100000"/>
              </a:lnSpc>
              <a:spcBef>
                <a:spcPts val="300"/>
              </a:spcBef>
              <a:buSzPts val="1100"/>
              <a:buFont typeface="Arial" panose="020B0604020202020204" pitchFamily="34" charset="0"/>
              <a:buNone/>
            </a:pPr>
            <a:endParaRPr lang="en-GB" sz="2200" dirty="0">
              <a:solidFill>
                <a:schemeClr val="bg1"/>
              </a:solidFill>
              <a:latin typeface="Calibri"/>
              <a:ea typeface="Calibri"/>
              <a:cs typeface="Calibri"/>
              <a:sym typeface="Calibri"/>
            </a:endParaRPr>
          </a:p>
          <a:p>
            <a:pPr marL="0" indent="0">
              <a:lnSpc>
                <a:spcPct val="100000"/>
              </a:lnSpc>
              <a:spcBef>
                <a:spcPts val="300"/>
              </a:spcBef>
              <a:buSzPts val="1100"/>
              <a:buFont typeface="Arial" panose="020B0604020202020204" pitchFamily="34" charset="0"/>
              <a:buNone/>
            </a:pPr>
            <a:r>
              <a:rPr lang="en-GB" sz="2200" dirty="0">
                <a:solidFill>
                  <a:schemeClr val="bg1"/>
                </a:solidFill>
                <a:latin typeface="Calibri"/>
                <a:ea typeface="Calibri"/>
                <a:cs typeface="Calibri"/>
                <a:sym typeface="Calibri"/>
              </a:rPr>
              <a:t>Attempts by the UN to demilitarise this area failed, with the Serbs hiding their weaponry and refusing to withdraw their heavy weaponry. </a:t>
            </a:r>
          </a:p>
        </p:txBody>
      </p:sp>
      <p:sp>
        <p:nvSpPr>
          <p:cNvPr id="17" name="Rectangle 16">
            <a:extLst>
              <a:ext uri="{FF2B5EF4-FFF2-40B4-BE49-F238E27FC236}">
                <a16:creationId xmlns:a16="http://schemas.microsoft.com/office/drawing/2014/main" id="{B3A8E1D0-6F8A-D6A4-7374-D857E79C42BD}"/>
              </a:ext>
            </a:extLst>
          </p:cNvPr>
          <p:cNvSpPr/>
          <p:nvPr/>
        </p:nvSpPr>
        <p:spPr>
          <a:xfrm>
            <a:off x="320101" y="2473045"/>
            <a:ext cx="8503798" cy="3542273"/>
          </a:xfrm>
          <a:prstGeom prst="rect">
            <a:avLst/>
          </a:prstGeom>
          <a:solidFill>
            <a:srgbClr val="0089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lumMod val="50000"/>
                    <a:lumOff val="50000"/>
                  </a:schemeClr>
                </a:solidFill>
              </a:ln>
            </a:endParaRPr>
          </a:p>
        </p:txBody>
      </p:sp>
      <p:pic>
        <p:nvPicPr>
          <p:cNvPr id="14" name="Google Shape;358;ge5e6018b5a_0_182">
            <a:extLst>
              <a:ext uri="{FF2B5EF4-FFF2-40B4-BE49-F238E27FC236}">
                <a16:creationId xmlns:a16="http://schemas.microsoft.com/office/drawing/2014/main" id="{1394FB4A-7503-23B8-F5FB-346C34F358BD}"/>
              </a:ext>
            </a:extLst>
          </p:cNvPr>
          <p:cNvPicPr preferRelativeResize="0"/>
          <p:nvPr/>
        </p:nvPicPr>
        <p:blipFill rotWithShape="1">
          <a:blip r:embed="rId4">
            <a:alphaModFix/>
          </a:blip>
          <a:srcRect/>
          <a:stretch/>
        </p:blipFill>
        <p:spPr>
          <a:xfrm>
            <a:off x="320101" y="2196352"/>
            <a:ext cx="4251900" cy="3891079"/>
          </a:xfrm>
          <a:prstGeom prst="rect">
            <a:avLst/>
          </a:prstGeom>
          <a:noFill/>
          <a:ln>
            <a:noFill/>
          </a:ln>
        </p:spPr>
      </p:pic>
      <p:sp>
        <p:nvSpPr>
          <p:cNvPr id="15" name="TextBox 14">
            <a:extLst>
              <a:ext uri="{FF2B5EF4-FFF2-40B4-BE49-F238E27FC236}">
                <a16:creationId xmlns:a16="http://schemas.microsoft.com/office/drawing/2014/main" id="{491DCEA5-8A62-604E-FB38-DAE2A917A7BD}"/>
              </a:ext>
            </a:extLst>
          </p:cNvPr>
          <p:cNvSpPr txBox="1"/>
          <p:nvPr/>
        </p:nvSpPr>
        <p:spPr>
          <a:xfrm>
            <a:off x="6087034" y="1398332"/>
            <a:ext cx="1245854" cy="430887"/>
          </a:xfrm>
          <a:prstGeom prst="rect">
            <a:avLst/>
          </a:prstGeom>
          <a:noFill/>
        </p:spPr>
        <p:txBody>
          <a:bodyPr wrap="none" rtlCol="0">
            <a:spAutoFit/>
          </a:bodyPr>
          <a:lstStyle/>
          <a:p>
            <a:r>
              <a:rPr lang="en-GB" sz="2200" b="1" dirty="0">
                <a:solidFill>
                  <a:srgbClr val="EE140F"/>
                </a:solidFill>
                <a:latin typeface="Calibri"/>
                <a:ea typeface="Calibri"/>
                <a:cs typeface="Calibri"/>
                <a:sym typeface="Calibri"/>
              </a:rPr>
              <a:t>safe area</a:t>
            </a:r>
            <a:endParaRPr lang="en-GB" sz="2200" dirty="0">
              <a:solidFill>
                <a:srgbClr val="EE140F"/>
              </a:solidFill>
            </a:endParaRPr>
          </a:p>
        </p:txBody>
      </p:sp>
      <p:sp>
        <p:nvSpPr>
          <p:cNvPr id="18" name="Arrow: Down 17">
            <a:extLst>
              <a:ext uri="{FF2B5EF4-FFF2-40B4-BE49-F238E27FC236}">
                <a16:creationId xmlns:a16="http://schemas.microsoft.com/office/drawing/2014/main" id="{CF6B81DB-0F32-45D6-1FAA-E2BA846A838D}"/>
              </a:ext>
            </a:extLst>
          </p:cNvPr>
          <p:cNvSpPr/>
          <p:nvPr/>
        </p:nvSpPr>
        <p:spPr>
          <a:xfrm rot="2642207">
            <a:off x="5065656" y="1354966"/>
            <a:ext cx="503701" cy="3086915"/>
          </a:xfrm>
          <a:prstGeom prst="downArrow">
            <a:avLst>
              <a:gd name="adj1" fmla="val 30080"/>
              <a:gd name="adj2" fmla="val 34445"/>
            </a:avLst>
          </a:prstGeom>
          <a:solidFill>
            <a:srgbClr val="EE14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08678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26" presetClass="emph" presetSubtype="0" fill="hold" grpId="0" nodeType="withEffect">
                                  <p:stCondLst>
                                    <p:cond delay="0"/>
                                  </p:stCondLst>
                                  <p:childTnLst>
                                    <p:animEffect transition="out" filter="fade">
                                      <p:cBhvr>
                                        <p:cTn id="20" dur="500" tmFilter="0, 0; .2, .5; .8, .5; 1, 0"/>
                                        <p:tgtEl>
                                          <p:spTgt spid="15"/>
                                        </p:tgtEl>
                                      </p:cBhvr>
                                    </p:animEffect>
                                    <p:animScale>
                                      <p:cBhvr>
                                        <p:cTn id="21" dur="250" autoRev="1" fill="hold"/>
                                        <p:tgtEl>
                                          <p:spTgt spid="15"/>
                                        </p:tgtEl>
                                      </p:cBhvr>
                                      <p:by x="105000" y="105000"/>
                                    </p:animScale>
                                  </p:childTnLst>
                                </p:cTn>
                              </p:par>
                              <p:par>
                                <p:cTn id="22" presetID="1"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15" grpId="0"/>
      <p:bldP spid="15" grpId="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FB23B-0665-8EAD-54F3-E2548BF762B9}"/>
              </a:ext>
            </a:extLst>
          </p:cNvPr>
          <p:cNvSpPr>
            <a:spLocks noGrp="1"/>
          </p:cNvSpPr>
          <p:nvPr>
            <p:ph type="title"/>
          </p:nvPr>
        </p:nvSpPr>
        <p:spPr>
          <a:xfrm>
            <a:off x="301750" y="136524"/>
            <a:ext cx="8608334" cy="1325563"/>
          </a:xfrm>
        </p:spPr>
        <p:txBody>
          <a:bodyPr/>
          <a:lstStyle/>
          <a:p>
            <a:pPr algn="ctr"/>
            <a:r>
              <a:rPr lang="en-US" b="1" dirty="0">
                <a:latin typeface="Trebuchet MS"/>
                <a:ea typeface="Trebuchet MS"/>
                <a:cs typeface="Trebuchet MS"/>
                <a:sym typeface="Trebuchet MS"/>
              </a:rPr>
              <a:t>Why was Srebrenica called a “Gendercide?”</a:t>
            </a:r>
            <a:endParaRPr lang="en-GB" dirty="0"/>
          </a:p>
        </p:txBody>
      </p:sp>
      <p:sp>
        <p:nvSpPr>
          <p:cNvPr id="3" name="Google Shape;367;p10">
            <a:extLst>
              <a:ext uri="{FF2B5EF4-FFF2-40B4-BE49-F238E27FC236}">
                <a16:creationId xmlns:a16="http://schemas.microsoft.com/office/drawing/2014/main" id="{A77982BA-EA89-8E25-6570-C99B56BE0424}"/>
              </a:ext>
            </a:extLst>
          </p:cNvPr>
          <p:cNvSpPr txBox="1"/>
          <p:nvPr/>
        </p:nvSpPr>
        <p:spPr>
          <a:xfrm>
            <a:off x="1104542" y="3911991"/>
            <a:ext cx="5671800" cy="4770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500"/>
              <a:buFont typeface="Arial"/>
              <a:buNone/>
            </a:pPr>
            <a:r>
              <a:rPr lang="en-US" sz="2500" b="1" i="0" u="none" strike="noStrike" cap="none" dirty="0">
                <a:solidFill>
                  <a:srgbClr val="008952"/>
                </a:solidFill>
                <a:latin typeface="Trebuchet MS"/>
                <a:ea typeface="Trebuchet MS"/>
                <a:cs typeface="Trebuchet MS"/>
                <a:sym typeface="Trebuchet MS"/>
              </a:rPr>
              <a:t>Bosnian men and boys</a:t>
            </a:r>
            <a:r>
              <a:rPr lang="en-US" sz="2500" b="1" i="0" u="none" strike="noStrike" cap="none" dirty="0">
                <a:solidFill>
                  <a:schemeClr val="dk1"/>
                </a:solidFill>
                <a:latin typeface="Trebuchet MS"/>
                <a:ea typeface="Trebuchet MS"/>
                <a:cs typeface="Trebuchet MS"/>
                <a:sym typeface="Trebuchet MS"/>
              </a:rPr>
              <a:t> - </a:t>
            </a:r>
            <a:r>
              <a:rPr lang="en-US" sz="2500" i="0" u="none" strike="noStrike" cap="none" dirty="0">
                <a:solidFill>
                  <a:schemeClr val="dk1"/>
                </a:solidFill>
                <a:latin typeface="Trebuchet MS"/>
                <a:ea typeface="Trebuchet MS"/>
                <a:cs typeface="Trebuchet MS"/>
                <a:sym typeface="Trebuchet MS"/>
              </a:rPr>
              <a:t>murdered</a:t>
            </a:r>
            <a:endParaRPr sz="2500" dirty="0">
              <a:solidFill>
                <a:schemeClr val="dk1"/>
              </a:solidFill>
              <a:latin typeface="Georgia"/>
              <a:ea typeface="Georgia"/>
              <a:cs typeface="Georgia"/>
              <a:sym typeface="Georgia"/>
            </a:endParaRPr>
          </a:p>
        </p:txBody>
      </p:sp>
      <p:pic>
        <p:nvPicPr>
          <p:cNvPr id="4" name="Google Shape;368;p10" descr="Man">
            <a:extLst>
              <a:ext uri="{FF2B5EF4-FFF2-40B4-BE49-F238E27FC236}">
                <a16:creationId xmlns:a16="http://schemas.microsoft.com/office/drawing/2014/main" id="{7BF2817E-8485-25E5-66E0-85E7AAD17115}"/>
              </a:ext>
            </a:extLst>
          </p:cNvPr>
          <p:cNvPicPr preferRelativeResize="0"/>
          <p:nvPr/>
        </p:nvPicPr>
        <p:blipFill rotWithShape="1">
          <a:blip r:embed="rId2">
            <a:alphaModFix/>
          </a:blip>
          <a:srcRect/>
          <a:stretch/>
        </p:blipFill>
        <p:spPr>
          <a:xfrm>
            <a:off x="6349896" y="3693294"/>
            <a:ext cx="914400" cy="914400"/>
          </a:xfrm>
          <a:prstGeom prst="rect">
            <a:avLst/>
          </a:prstGeom>
          <a:noFill/>
          <a:ln>
            <a:noFill/>
          </a:ln>
        </p:spPr>
      </p:pic>
      <p:pic>
        <p:nvPicPr>
          <p:cNvPr id="5" name="Google Shape;369;p10" descr="Male">
            <a:extLst>
              <a:ext uri="{FF2B5EF4-FFF2-40B4-BE49-F238E27FC236}">
                <a16:creationId xmlns:a16="http://schemas.microsoft.com/office/drawing/2014/main" id="{BA6E1D43-7C35-2388-802B-B3C75C6EFD67}"/>
              </a:ext>
            </a:extLst>
          </p:cNvPr>
          <p:cNvPicPr preferRelativeResize="0"/>
          <p:nvPr/>
        </p:nvPicPr>
        <p:blipFill rotWithShape="1">
          <a:blip r:embed="rId3">
            <a:alphaModFix/>
          </a:blip>
          <a:srcRect/>
          <a:stretch/>
        </p:blipFill>
        <p:spPr>
          <a:xfrm>
            <a:off x="7118943" y="3693290"/>
            <a:ext cx="914400" cy="914400"/>
          </a:xfrm>
          <a:prstGeom prst="rect">
            <a:avLst/>
          </a:prstGeom>
          <a:noFill/>
          <a:ln>
            <a:noFill/>
          </a:ln>
        </p:spPr>
      </p:pic>
      <p:pic>
        <p:nvPicPr>
          <p:cNvPr id="6" name="Google Shape;370;p10" descr="Woman">
            <a:extLst>
              <a:ext uri="{FF2B5EF4-FFF2-40B4-BE49-F238E27FC236}">
                <a16:creationId xmlns:a16="http://schemas.microsoft.com/office/drawing/2014/main" id="{A9665B40-0378-A8A1-F2A2-19A6607415EE}"/>
              </a:ext>
            </a:extLst>
          </p:cNvPr>
          <p:cNvPicPr preferRelativeResize="0"/>
          <p:nvPr/>
        </p:nvPicPr>
        <p:blipFill rotWithShape="1">
          <a:blip r:embed="rId4">
            <a:alphaModFix/>
          </a:blip>
          <a:srcRect/>
          <a:stretch/>
        </p:blipFill>
        <p:spPr>
          <a:xfrm>
            <a:off x="407267" y="4904963"/>
            <a:ext cx="914400" cy="914400"/>
          </a:xfrm>
          <a:prstGeom prst="rect">
            <a:avLst/>
          </a:prstGeom>
          <a:noFill/>
          <a:ln>
            <a:noFill/>
          </a:ln>
        </p:spPr>
      </p:pic>
      <p:pic>
        <p:nvPicPr>
          <p:cNvPr id="7" name="Google Shape;371;p10" descr="Female">
            <a:extLst>
              <a:ext uri="{FF2B5EF4-FFF2-40B4-BE49-F238E27FC236}">
                <a16:creationId xmlns:a16="http://schemas.microsoft.com/office/drawing/2014/main" id="{784235B2-36DA-30EB-F8DE-9B21B5F0613F}"/>
              </a:ext>
            </a:extLst>
          </p:cNvPr>
          <p:cNvPicPr preferRelativeResize="0"/>
          <p:nvPr/>
        </p:nvPicPr>
        <p:blipFill rotWithShape="1">
          <a:blip r:embed="rId5">
            <a:alphaModFix/>
          </a:blip>
          <a:srcRect/>
          <a:stretch/>
        </p:blipFill>
        <p:spPr>
          <a:xfrm>
            <a:off x="1162132" y="4904975"/>
            <a:ext cx="914400" cy="914400"/>
          </a:xfrm>
          <a:prstGeom prst="rect">
            <a:avLst/>
          </a:prstGeom>
          <a:noFill/>
          <a:ln>
            <a:noFill/>
          </a:ln>
        </p:spPr>
      </p:pic>
      <p:sp>
        <p:nvSpPr>
          <p:cNvPr id="8" name="Google Shape;372;p10">
            <a:extLst>
              <a:ext uri="{FF2B5EF4-FFF2-40B4-BE49-F238E27FC236}">
                <a16:creationId xmlns:a16="http://schemas.microsoft.com/office/drawing/2014/main" id="{8E04A505-04A8-5CF0-14DB-E48A6DB32310}"/>
              </a:ext>
            </a:extLst>
          </p:cNvPr>
          <p:cNvSpPr/>
          <p:nvPr/>
        </p:nvSpPr>
        <p:spPr>
          <a:xfrm>
            <a:off x="2076549" y="4931227"/>
            <a:ext cx="6453000" cy="12464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500"/>
              <a:buFont typeface="Arial"/>
              <a:buNone/>
            </a:pPr>
            <a:r>
              <a:rPr lang="en-US" sz="2500" b="1" i="0" u="none" strike="noStrike" cap="none" dirty="0">
                <a:solidFill>
                  <a:srgbClr val="008952"/>
                </a:solidFill>
                <a:latin typeface="Trebuchet MS"/>
                <a:ea typeface="Trebuchet MS"/>
                <a:cs typeface="Trebuchet MS"/>
                <a:sym typeface="Trebuchet MS"/>
              </a:rPr>
              <a:t>Bosnian women and girls </a:t>
            </a:r>
            <a:r>
              <a:rPr lang="en-US" sz="2500" b="1" i="0" u="none" strike="noStrike" cap="none" dirty="0">
                <a:solidFill>
                  <a:schemeClr val="dk1"/>
                </a:solidFill>
                <a:latin typeface="Trebuchet MS"/>
                <a:ea typeface="Trebuchet MS"/>
                <a:cs typeface="Trebuchet MS"/>
                <a:sym typeface="Trebuchet MS"/>
              </a:rPr>
              <a:t>- </a:t>
            </a:r>
            <a:r>
              <a:rPr lang="en-US" sz="2500" i="0" u="none" strike="noStrike" cap="none" dirty="0">
                <a:solidFill>
                  <a:schemeClr val="dk1"/>
                </a:solidFill>
                <a:latin typeface="Trebuchet MS"/>
                <a:ea typeface="Trebuchet MS"/>
                <a:cs typeface="Trebuchet MS"/>
                <a:sym typeface="Trebuchet MS"/>
              </a:rPr>
              <a:t>victims of rape an</a:t>
            </a:r>
            <a:r>
              <a:rPr lang="en-US" sz="2500" dirty="0">
                <a:solidFill>
                  <a:schemeClr val="dk1"/>
                </a:solidFill>
                <a:latin typeface="Trebuchet MS"/>
                <a:ea typeface="Trebuchet MS"/>
                <a:cs typeface="Trebuchet MS"/>
                <a:sym typeface="Trebuchet MS"/>
              </a:rPr>
              <a:t>d sexual assault</a:t>
            </a:r>
            <a:endParaRPr sz="2500" dirty="0">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2500"/>
              <a:buFont typeface="Arial"/>
              <a:buNone/>
            </a:pPr>
            <a:endParaRPr sz="2500" dirty="0">
              <a:solidFill>
                <a:schemeClr val="dk1"/>
              </a:solidFill>
              <a:latin typeface="Trebuchet MS"/>
              <a:ea typeface="Trebuchet MS"/>
              <a:cs typeface="Trebuchet MS"/>
              <a:sym typeface="Trebuchet MS"/>
            </a:endParaRPr>
          </a:p>
        </p:txBody>
      </p:sp>
      <p:sp>
        <p:nvSpPr>
          <p:cNvPr id="9" name="Google Shape;373;p10">
            <a:extLst>
              <a:ext uri="{FF2B5EF4-FFF2-40B4-BE49-F238E27FC236}">
                <a16:creationId xmlns:a16="http://schemas.microsoft.com/office/drawing/2014/main" id="{01087214-AEFF-6D58-0B05-8ED0672E5D39}"/>
              </a:ext>
            </a:extLst>
          </p:cNvPr>
          <p:cNvSpPr txBox="1"/>
          <p:nvPr/>
        </p:nvSpPr>
        <p:spPr>
          <a:xfrm>
            <a:off x="3367375" y="1913125"/>
            <a:ext cx="5671800" cy="95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dirty="0">
                <a:solidFill>
                  <a:srgbClr val="008952"/>
                </a:solidFill>
                <a:latin typeface="Trebuchet MS"/>
                <a:ea typeface="Trebuchet MS"/>
                <a:cs typeface="Trebuchet MS"/>
                <a:sym typeface="Trebuchet MS"/>
              </a:rPr>
              <a:t>Answer: </a:t>
            </a:r>
            <a:r>
              <a:rPr lang="en-US" sz="2800" b="1" dirty="0">
                <a:solidFill>
                  <a:schemeClr val="dk1"/>
                </a:solidFill>
                <a:latin typeface="Trebuchet MS"/>
                <a:ea typeface="Trebuchet MS"/>
                <a:cs typeface="Trebuchet MS"/>
                <a:sym typeface="Trebuchet MS"/>
              </a:rPr>
              <a:t>Gender </a:t>
            </a:r>
            <a:r>
              <a:rPr lang="en-US" sz="2800" dirty="0">
                <a:solidFill>
                  <a:schemeClr val="dk1"/>
                </a:solidFill>
                <a:latin typeface="Trebuchet MS"/>
                <a:ea typeface="Trebuchet MS"/>
                <a:cs typeface="Trebuchet MS"/>
                <a:sym typeface="Trebuchet MS"/>
              </a:rPr>
              <a:t>influenced what happened to people</a:t>
            </a:r>
            <a:endParaRPr sz="2800" i="0" u="none" strike="noStrike" cap="none" dirty="0">
              <a:solidFill>
                <a:srgbClr val="000000"/>
              </a:solidFill>
              <a:latin typeface="Trebuchet MS"/>
              <a:ea typeface="Trebuchet MS"/>
              <a:cs typeface="Trebuchet MS"/>
              <a:sym typeface="Trebuchet MS"/>
            </a:endParaRPr>
          </a:p>
        </p:txBody>
      </p:sp>
      <p:grpSp>
        <p:nvGrpSpPr>
          <p:cNvPr id="10" name="Google Shape;375;p10">
            <a:extLst>
              <a:ext uri="{FF2B5EF4-FFF2-40B4-BE49-F238E27FC236}">
                <a16:creationId xmlns:a16="http://schemas.microsoft.com/office/drawing/2014/main" id="{883568AF-5268-5FE1-E39E-0F5AAAEFD046}"/>
              </a:ext>
            </a:extLst>
          </p:cNvPr>
          <p:cNvGrpSpPr/>
          <p:nvPr/>
        </p:nvGrpSpPr>
        <p:grpSpPr>
          <a:xfrm>
            <a:off x="209900" y="1548300"/>
            <a:ext cx="2990899" cy="2115525"/>
            <a:chOff x="515325" y="1413825"/>
            <a:chExt cx="2990899" cy="2115525"/>
          </a:xfrm>
        </p:grpSpPr>
        <p:pic>
          <p:nvPicPr>
            <p:cNvPr id="11" name="Google Shape;376;p10">
              <a:extLst>
                <a:ext uri="{FF2B5EF4-FFF2-40B4-BE49-F238E27FC236}">
                  <a16:creationId xmlns:a16="http://schemas.microsoft.com/office/drawing/2014/main" id="{15EE1BEC-2802-7212-335D-C6CEACCA43C8}"/>
                </a:ext>
              </a:extLst>
            </p:cNvPr>
            <p:cNvPicPr preferRelativeResize="0"/>
            <p:nvPr/>
          </p:nvPicPr>
          <p:blipFill rotWithShape="1">
            <a:blip r:embed="rId6">
              <a:alphaModFix/>
            </a:blip>
            <a:srcRect t="11582"/>
            <a:stretch/>
          </p:blipFill>
          <p:spPr>
            <a:xfrm>
              <a:off x="515325" y="1413825"/>
              <a:ext cx="2990899" cy="2115525"/>
            </a:xfrm>
            <a:prstGeom prst="rect">
              <a:avLst/>
            </a:prstGeom>
            <a:noFill/>
            <a:ln>
              <a:noFill/>
            </a:ln>
          </p:spPr>
        </p:pic>
        <p:sp>
          <p:nvSpPr>
            <p:cNvPr id="12" name="Google Shape;377;p10">
              <a:extLst>
                <a:ext uri="{FF2B5EF4-FFF2-40B4-BE49-F238E27FC236}">
                  <a16:creationId xmlns:a16="http://schemas.microsoft.com/office/drawing/2014/main" id="{957A2079-EBB3-3A80-0B95-5B57AE8F0434}"/>
                </a:ext>
              </a:extLst>
            </p:cNvPr>
            <p:cNvSpPr txBox="1"/>
            <p:nvPr/>
          </p:nvSpPr>
          <p:spPr>
            <a:xfrm>
              <a:off x="607175" y="1719150"/>
              <a:ext cx="1845000" cy="954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a:solidFill>
                    <a:schemeClr val="lt1"/>
                  </a:solidFill>
                  <a:latin typeface="Caveat"/>
                  <a:ea typeface="Caveat"/>
                  <a:cs typeface="Caveat"/>
                  <a:sym typeface="Caveat"/>
                </a:rPr>
                <a:t>Class Discussion</a:t>
              </a:r>
              <a:endParaRPr sz="2800" i="0" u="none" strike="noStrike" cap="none">
                <a:solidFill>
                  <a:schemeClr val="lt1"/>
                </a:solidFill>
                <a:latin typeface="Caveat"/>
                <a:ea typeface="Caveat"/>
                <a:cs typeface="Caveat"/>
                <a:sym typeface="Caveat"/>
              </a:endParaRPr>
            </a:p>
          </p:txBody>
        </p:sp>
      </p:grpSp>
    </p:spTree>
    <p:extLst>
      <p:ext uri="{BB962C8B-B14F-4D97-AF65-F5344CB8AC3E}">
        <p14:creationId xmlns:p14="http://schemas.microsoft.com/office/powerpoint/2010/main" val="408323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p:tgtEl>
                                          <p:spTgt spid="3"/>
                                        </p:tgtEl>
                                        <p:attrNameLst>
                                          <p:attrName>ppt_y</p:attrName>
                                        </p:attrNameLst>
                                      </p:cBhvr>
                                      <p:tavLst>
                                        <p:tav tm="0">
                                          <p:val>
                                            <p:strVal val="#ppt_y+1"/>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p:tgtEl>
                                          <p:spTgt spid="4"/>
                                        </p:tgtEl>
                                        <p:attrNameLst>
                                          <p:attrName>ppt_y</p:attrName>
                                        </p:attrNameLst>
                                      </p:cBhvr>
                                      <p:tavLst>
                                        <p:tav tm="0">
                                          <p:val>
                                            <p:strVal val="#ppt_y+1"/>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p:tgtEl>
                                          <p:spTgt spid="5"/>
                                        </p:tgtEl>
                                        <p:attrNameLst>
                                          <p:attrName>ppt_y</p:attrName>
                                        </p:attrNameLst>
                                      </p:cBhvr>
                                      <p:tavLst>
                                        <p:tav tm="0">
                                          <p:val>
                                            <p:strVal val="#ppt_y+1"/>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1000"/>
                                        <p:tgtEl>
                                          <p:spTgt spid="6"/>
                                        </p:tgtEl>
                                        <p:attrNameLst>
                                          <p:attrName>ppt_y</p:attrName>
                                        </p:attrNameLst>
                                      </p:cBhvr>
                                      <p:tavLst>
                                        <p:tav tm="0">
                                          <p:val>
                                            <p:strVal val="#ppt_y+1"/>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1000"/>
                                        <p:tgtEl>
                                          <p:spTgt spid="7"/>
                                        </p:tgtEl>
                                        <p:attrNameLst>
                                          <p:attrName>ppt_y</p:attrName>
                                        </p:attrNameLst>
                                      </p:cBhvr>
                                      <p:tavLst>
                                        <p:tav tm="0">
                                          <p:val>
                                            <p:strVal val="#ppt_y+1"/>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1000"/>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EA07A-237A-B41F-9FC2-0B6002AEC507}"/>
              </a:ext>
            </a:extLst>
          </p:cNvPr>
          <p:cNvSpPr>
            <a:spLocks noGrp="1"/>
          </p:cNvSpPr>
          <p:nvPr>
            <p:ph type="title"/>
          </p:nvPr>
        </p:nvSpPr>
        <p:spPr>
          <a:xfrm>
            <a:off x="414670" y="136524"/>
            <a:ext cx="8100680" cy="1325563"/>
          </a:xfrm>
        </p:spPr>
        <p:txBody>
          <a:bodyPr/>
          <a:lstStyle/>
          <a:p>
            <a:r>
              <a:rPr lang="en-GB" dirty="0"/>
              <a:t>Breaking the Silence</a:t>
            </a:r>
          </a:p>
        </p:txBody>
      </p:sp>
      <p:sp>
        <p:nvSpPr>
          <p:cNvPr id="4" name="TextBox 3">
            <a:extLst>
              <a:ext uri="{FF2B5EF4-FFF2-40B4-BE49-F238E27FC236}">
                <a16:creationId xmlns:a16="http://schemas.microsoft.com/office/drawing/2014/main" id="{6241021E-326F-28E4-D55D-E7033659B82D}"/>
              </a:ext>
            </a:extLst>
          </p:cNvPr>
          <p:cNvSpPr txBox="1"/>
          <p:nvPr/>
        </p:nvSpPr>
        <p:spPr>
          <a:xfrm>
            <a:off x="414670" y="1170157"/>
            <a:ext cx="8314660" cy="646331"/>
          </a:xfrm>
          <a:prstGeom prst="rect">
            <a:avLst/>
          </a:prstGeom>
          <a:noFill/>
        </p:spPr>
        <p:txBody>
          <a:bodyPr wrap="square">
            <a:spAutoFit/>
          </a:bodyPr>
          <a:lstStyle/>
          <a:p>
            <a:pPr marL="0" lvl="0" indent="0" algn="l" rtl="0">
              <a:spcBef>
                <a:spcPts val="0"/>
              </a:spcBef>
              <a:spcAft>
                <a:spcPts val="0"/>
              </a:spcAft>
              <a:buNone/>
            </a:pPr>
            <a:r>
              <a:rPr lang="en-GB" sz="1800" dirty="0">
                <a:latin typeface="Trebuchet MS"/>
                <a:ea typeface="Trebuchet MS"/>
                <a:cs typeface="Trebuchet MS"/>
                <a:sym typeface="Trebuchet MS"/>
              </a:rPr>
              <a:t>In this clip we hear about the differing experiences of men and women during the genocide, and how their genders impacted the violence inflicted on them.</a:t>
            </a:r>
          </a:p>
        </p:txBody>
      </p:sp>
      <p:pic>
        <p:nvPicPr>
          <p:cNvPr id="5" name="Online Media 4" title="Breaking the Silence - Women of Bosnia">
            <a:hlinkClick r:id="" action="ppaction://media"/>
            <a:extLst>
              <a:ext uri="{FF2B5EF4-FFF2-40B4-BE49-F238E27FC236}">
                <a16:creationId xmlns:a16="http://schemas.microsoft.com/office/drawing/2014/main" id="{F5477553-D764-5BBD-26CD-8EB8FC984370}"/>
              </a:ext>
            </a:extLst>
          </p:cNvPr>
          <p:cNvPicPr>
            <a:picLocks noRot="1" noChangeAspect="1"/>
          </p:cNvPicPr>
          <p:nvPr>
            <a:videoFile r:link="rId1"/>
          </p:nvPr>
        </p:nvPicPr>
        <p:blipFill>
          <a:blip r:embed="rId4"/>
          <a:stretch>
            <a:fillRect/>
          </a:stretch>
        </p:blipFill>
        <p:spPr>
          <a:xfrm>
            <a:off x="526311" y="1813557"/>
            <a:ext cx="8091377" cy="4558522"/>
          </a:xfrm>
          <a:prstGeom prst="rect">
            <a:avLst/>
          </a:prstGeom>
        </p:spPr>
      </p:pic>
    </p:spTree>
    <p:extLst>
      <p:ext uri="{BB962C8B-B14F-4D97-AF65-F5344CB8AC3E}">
        <p14:creationId xmlns:p14="http://schemas.microsoft.com/office/powerpoint/2010/main" val="573435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DC13C-6C39-11FF-AD50-B7FA3F044D89}"/>
              </a:ext>
            </a:extLst>
          </p:cNvPr>
          <p:cNvSpPr>
            <a:spLocks noGrp="1"/>
          </p:cNvSpPr>
          <p:nvPr>
            <p:ph type="title"/>
          </p:nvPr>
        </p:nvSpPr>
        <p:spPr/>
        <p:txBody>
          <a:bodyPr/>
          <a:lstStyle/>
          <a:p>
            <a:r>
              <a:rPr lang="en-GB" dirty="0"/>
              <a:t>Breaking the Silence</a:t>
            </a:r>
          </a:p>
        </p:txBody>
      </p:sp>
      <p:sp>
        <p:nvSpPr>
          <p:cNvPr id="3" name="Google Shape;401;gb7ffe70385_0_236">
            <a:extLst>
              <a:ext uri="{FF2B5EF4-FFF2-40B4-BE49-F238E27FC236}">
                <a16:creationId xmlns:a16="http://schemas.microsoft.com/office/drawing/2014/main" id="{6C811A42-0FCC-12AB-2C2E-25186EB889CD}"/>
              </a:ext>
            </a:extLst>
          </p:cNvPr>
          <p:cNvSpPr txBox="1">
            <a:spLocks/>
          </p:cNvSpPr>
          <p:nvPr/>
        </p:nvSpPr>
        <p:spPr>
          <a:xfrm>
            <a:off x="371704" y="1751700"/>
            <a:ext cx="8534400" cy="4572000"/>
          </a:xfrm>
          <a:prstGeom prst="rect">
            <a:avLst/>
          </a:prstGeom>
          <a:noFill/>
          <a:ln>
            <a:noFill/>
          </a:ln>
        </p:spPr>
        <p:txBody>
          <a:bodyPr spcFirstLastPara="1" wrap="square" lIns="91425" tIns="45700" rIns="91425" bIns="4570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SzPts val="2720"/>
              <a:buFont typeface="Arial" panose="020B0604020202020204" pitchFamily="34" charset="0"/>
              <a:buNone/>
            </a:pPr>
            <a:r>
              <a:rPr lang="en-GB" dirty="0">
                <a:latin typeface="Trebuchet MS"/>
                <a:ea typeface="Trebuchet MS"/>
                <a:cs typeface="Trebuchet MS"/>
                <a:sym typeface="Trebuchet MS"/>
              </a:rPr>
              <a:t>A large part of the campaign led by some of the victims of the ‘gendercide’ is to ‘break the silence’.</a:t>
            </a:r>
          </a:p>
          <a:p>
            <a:pPr marL="0" indent="0">
              <a:lnSpc>
                <a:spcPct val="100000"/>
              </a:lnSpc>
              <a:spcBef>
                <a:spcPts val="640"/>
              </a:spcBef>
              <a:buSzPts val="2720"/>
              <a:buFont typeface="Arial" panose="020B0604020202020204" pitchFamily="34" charset="0"/>
              <a:buNone/>
            </a:pPr>
            <a:endParaRPr lang="en-GB" dirty="0">
              <a:latin typeface="Trebuchet MS"/>
              <a:ea typeface="Trebuchet MS"/>
              <a:cs typeface="Trebuchet MS"/>
              <a:sym typeface="Trebuchet MS"/>
            </a:endParaRPr>
          </a:p>
          <a:p>
            <a:pPr marL="0" indent="0">
              <a:lnSpc>
                <a:spcPct val="100000"/>
              </a:lnSpc>
              <a:spcBef>
                <a:spcPts val="640"/>
              </a:spcBef>
              <a:buFont typeface="Arial" panose="020B0604020202020204" pitchFamily="34" charset="0"/>
              <a:buNone/>
            </a:pPr>
            <a:r>
              <a:rPr lang="en-GB" dirty="0">
                <a:latin typeface="Trebuchet MS"/>
                <a:ea typeface="Trebuchet MS"/>
                <a:cs typeface="Trebuchet MS"/>
                <a:sym typeface="Trebuchet MS"/>
              </a:rPr>
              <a:t>Why is this important?</a:t>
            </a:r>
          </a:p>
          <a:p>
            <a:pPr marL="0" indent="0">
              <a:lnSpc>
                <a:spcPct val="100000"/>
              </a:lnSpc>
              <a:spcBef>
                <a:spcPts val="640"/>
              </a:spcBef>
              <a:buFont typeface="Arial" panose="020B0604020202020204" pitchFamily="34" charset="0"/>
              <a:buNone/>
            </a:pPr>
            <a:endParaRPr lang="en-GB" dirty="0">
              <a:latin typeface="Trebuchet MS"/>
              <a:ea typeface="Trebuchet MS"/>
              <a:cs typeface="Trebuchet MS"/>
              <a:sym typeface="Trebuchet MS"/>
            </a:endParaRPr>
          </a:p>
          <a:p>
            <a:pPr marL="0" indent="0">
              <a:lnSpc>
                <a:spcPct val="100000"/>
              </a:lnSpc>
              <a:spcBef>
                <a:spcPts val="640"/>
              </a:spcBef>
              <a:buFont typeface="Arial" panose="020B0604020202020204" pitchFamily="34" charset="0"/>
              <a:buNone/>
            </a:pPr>
            <a:r>
              <a:rPr lang="en-GB" dirty="0">
                <a:latin typeface="Trebuchet MS"/>
                <a:ea typeface="Trebuchet MS"/>
                <a:cs typeface="Trebuchet MS"/>
                <a:sym typeface="Trebuchet MS"/>
              </a:rPr>
              <a:t>What are they trying to </a:t>
            </a:r>
          </a:p>
          <a:p>
            <a:pPr marL="0" indent="0">
              <a:lnSpc>
                <a:spcPct val="100000"/>
              </a:lnSpc>
              <a:spcBef>
                <a:spcPts val="640"/>
              </a:spcBef>
              <a:buFont typeface="Arial" panose="020B0604020202020204" pitchFamily="34" charset="0"/>
              <a:buNone/>
            </a:pPr>
            <a:r>
              <a:rPr lang="en-GB" dirty="0">
                <a:latin typeface="Trebuchet MS"/>
                <a:ea typeface="Trebuchet MS"/>
                <a:cs typeface="Trebuchet MS"/>
                <a:sym typeface="Trebuchet MS"/>
              </a:rPr>
              <a:t>achieve?</a:t>
            </a:r>
          </a:p>
          <a:p>
            <a:pPr marL="274320" indent="-101600">
              <a:lnSpc>
                <a:spcPct val="100000"/>
              </a:lnSpc>
              <a:spcBef>
                <a:spcPts val="640"/>
              </a:spcBef>
              <a:buSzPts val="2720"/>
              <a:buFont typeface="Arial" panose="020B0604020202020204" pitchFamily="34" charset="0"/>
              <a:buNone/>
            </a:pPr>
            <a:endParaRPr lang="en-GB" sz="3200" dirty="0">
              <a:latin typeface="Trebuchet MS"/>
              <a:ea typeface="Trebuchet MS"/>
              <a:cs typeface="Trebuchet MS"/>
              <a:sym typeface="Trebuchet MS"/>
            </a:endParaRPr>
          </a:p>
          <a:p>
            <a:pPr marL="457200" indent="0">
              <a:lnSpc>
                <a:spcPct val="100000"/>
              </a:lnSpc>
              <a:spcBef>
                <a:spcPts val="640"/>
              </a:spcBef>
              <a:buFont typeface="Arial" panose="020B0604020202020204" pitchFamily="34" charset="0"/>
              <a:buNone/>
            </a:pPr>
            <a:endParaRPr lang="en-GB" dirty="0">
              <a:latin typeface="Trebuchet MS"/>
              <a:ea typeface="Trebuchet MS"/>
              <a:cs typeface="Trebuchet MS"/>
              <a:sym typeface="Trebuchet MS"/>
            </a:endParaRPr>
          </a:p>
        </p:txBody>
      </p:sp>
      <p:grpSp>
        <p:nvGrpSpPr>
          <p:cNvPr id="4" name="Google Shape;402;gb7ffe70385_0_236">
            <a:extLst>
              <a:ext uri="{FF2B5EF4-FFF2-40B4-BE49-F238E27FC236}">
                <a16:creationId xmlns:a16="http://schemas.microsoft.com/office/drawing/2014/main" id="{B74D235A-094E-C217-689A-B828BFEC03C4}"/>
              </a:ext>
            </a:extLst>
          </p:cNvPr>
          <p:cNvGrpSpPr/>
          <p:nvPr/>
        </p:nvGrpSpPr>
        <p:grpSpPr>
          <a:xfrm>
            <a:off x="5404427" y="3660179"/>
            <a:ext cx="3544216" cy="2761818"/>
            <a:chOff x="515325" y="1413825"/>
            <a:chExt cx="2990899" cy="2115525"/>
          </a:xfrm>
        </p:grpSpPr>
        <p:pic>
          <p:nvPicPr>
            <p:cNvPr id="5" name="Google Shape;403;gb7ffe70385_0_236">
              <a:extLst>
                <a:ext uri="{FF2B5EF4-FFF2-40B4-BE49-F238E27FC236}">
                  <a16:creationId xmlns:a16="http://schemas.microsoft.com/office/drawing/2014/main" id="{CF01B77C-2D73-4B67-A4E1-A4D41FE28954}"/>
                </a:ext>
              </a:extLst>
            </p:cNvPr>
            <p:cNvPicPr preferRelativeResize="0"/>
            <p:nvPr/>
          </p:nvPicPr>
          <p:blipFill rotWithShape="1">
            <a:blip r:embed="rId2">
              <a:alphaModFix/>
            </a:blip>
            <a:srcRect t="11582"/>
            <a:stretch/>
          </p:blipFill>
          <p:spPr>
            <a:xfrm>
              <a:off x="515325" y="1413825"/>
              <a:ext cx="2990899" cy="2115525"/>
            </a:xfrm>
            <a:prstGeom prst="rect">
              <a:avLst/>
            </a:prstGeom>
            <a:noFill/>
            <a:ln>
              <a:noFill/>
            </a:ln>
          </p:spPr>
        </p:pic>
        <p:sp>
          <p:nvSpPr>
            <p:cNvPr id="6" name="Google Shape;404;gb7ffe70385_0_236">
              <a:extLst>
                <a:ext uri="{FF2B5EF4-FFF2-40B4-BE49-F238E27FC236}">
                  <a16:creationId xmlns:a16="http://schemas.microsoft.com/office/drawing/2014/main" id="{483DC8E7-B6AE-A686-6051-6AC50CEFC18B}"/>
                </a:ext>
              </a:extLst>
            </p:cNvPr>
            <p:cNvSpPr txBox="1"/>
            <p:nvPr/>
          </p:nvSpPr>
          <p:spPr>
            <a:xfrm>
              <a:off x="607175" y="1719150"/>
              <a:ext cx="1845000" cy="731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a:solidFill>
                    <a:schemeClr val="lt1"/>
                  </a:solidFill>
                  <a:latin typeface="Caveat"/>
                  <a:ea typeface="Caveat"/>
                  <a:cs typeface="Caveat"/>
                  <a:sym typeface="Caveat"/>
                </a:rPr>
                <a:t>Class Discussion</a:t>
              </a:r>
              <a:endParaRPr sz="2800" i="0" u="none" strike="noStrike" cap="none">
                <a:solidFill>
                  <a:schemeClr val="lt1"/>
                </a:solidFill>
                <a:latin typeface="Caveat"/>
                <a:ea typeface="Caveat"/>
                <a:cs typeface="Caveat"/>
                <a:sym typeface="Caveat"/>
              </a:endParaRPr>
            </a:p>
          </p:txBody>
        </p:sp>
      </p:grpSp>
    </p:spTree>
    <p:extLst>
      <p:ext uri="{BB962C8B-B14F-4D97-AF65-F5344CB8AC3E}">
        <p14:creationId xmlns:p14="http://schemas.microsoft.com/office/powerpoint/2010/main" val="4209181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DC13C-6C39-11FF-AD50-B7FA3F044D89}"/>
              </a:ext>
            </a:extLst>
          </p:cNvPr>
          <p:cNvSpPr>
            <a:spLocks noGrp="1"/>
          </p:cNvSpPr>
          <p:nvPr>
            <p:ph type="title"/>
          </p:nvPr>
        </p:nvSpPr>
        <p:spPr>
          <a:xfrm>
            <a:off x="467833" y="136524"/>
            <a:ext cx="8047517" cy="1325563"/>
          </a:xfrm>
        </p:spPr>
        <p:txBody>
          <a:bodyPr/>
          <a:lstStyle/>
          <a:p>
            <a:r>
              <a:rPr lang="en-GB" dirty="0"/>
              <a:t>Breaking the Silence</a:t>
            </a:r>
          </a:p>
        </p:txBody>
      </p:sp>
      <p:sp>
        <p:nvSpPr>
          <p:cNvPr id="8" name="TextBox 7">
            <a:extLst>
              <a:ext uri="{FF2B5EF4-FFF2-40B4-BE49-F238E27FC236}">
                <a16:creationId xmlns:a16="http://schemas.microsoft.com/office/drawing/2014/main" id="{A8D9E48D-BF8E-C3D6-5C12-4CC37EACCE87}"/>
              </a:ext>
            </a:extLst>
          </p:cNvPr>
          <p:cNvSpPr txBox="1"/>
          <p:nvPr/>
        </p:nvSpPr>
        <p:spPr>
          <a:xfrm>
            <a:off x="299040" y="1177199"/>
            <a:ext cx="8653573" cy="4524315"/>
          </a:xfrm>
          <a:prstGeom prst="rect">
            <a:avLst/>
          </a:prstGeom>
          <a:noFill/>
        </p:spPr>
        <p:txBody>
          <a:bodyPr wrap="square">
            <a:spAutoFit/>
          </a:bodyPr>
          <a:lstStyle/>
          <a:p>
            <a:pPr marL="0" lvl="0" indent="0" algn="l" rtl="0">
              <a:spcBef>
                <a:spcPts val="0"/>
              </a:spcBef>
              <a:spcAft>
                <a:spcPts val="0"/>
              </a:spcAft>
              <a:buNone/>
            </a:pPr>
            <a:r>
              <a:rPr lang="en-GB" sz="2400" dirty="0">
                <a:solidFill>
                  <a:schemeClr val="dk1"/>
                </a:solidFill>
                <a:latin typeface="Trebuchet MS"/>
                <a:ea typeface="Trebuchet MS"/>
                <a:cs typeface="Trebuchet MS"/>
                <a:sym typeface="Trebuchet MS"/>
              </a:rPr>
              <a:t>Due to the stigma and shame women do not speak out; the campaign is to encourage them to do so. The campaign is also to encourage men to accept the trauma the women in their family went through and provide them with support.</a:t>
            </a:r>
          </a:p>
          <a:p>
            <a:pPr marL="0" lvl="0" indent="0" algn="l" rtl="0">
              <a:spcBef>
                <a:spcPts val="0"/>
              </a:spcBef>
              <a:spcAft>
                <a:spcPts val="0"/>
              </a:spcAft>
              <a:buNone/>
            </a:pPr>
            <a:endParaRPr lang="en-GB" sz="2400" dirty="0">
              <a:solidFill>
                <a:schemeClr val="dk1"/>
              </a:solidFill>
              <a:latin typeface="Trebuchet MS"/>
              <a:ea typeface="Trebuchet MS"/>
              <a:cs typeface="Trebuchet MS"/>
              <a:sym typeface="Trebuchet MS"/>
            </a:endParaRPr>
          </a:p>
          <a:p>
            <a:pPr marL="0" lvl="0" indent="0" algn="l" rtl="0">
              <a:spcBef>
                <a:spcPts val="0"/>
              </a:spcBef>
              <a:spcAft>
                <a:spcPts val="0"/>
              </a:spcAft>
              <a:buNone/>
            </a:pPr>
            <a:r>
              <a:rPr lang="en-GB" sz="2400" dirty="0">
                <a:solidFill>
                  <a:schemeClr val="dk1"/>
                </a:solidFill>
                <a:latin typeface="Trebuchet MS"/>
                <a:ea typeface="Trebuchet MS"/>
                <a:cs typeface="Trebuchet MS"/>
                <a:sym typeface="Trebuchet MS"/>
              </a:rPr>
              <a:t>It is about women’s voices being heard, that are so often forgotten in a time of conflict or war. Why are they forgotten? Because war is seen as a man’s domain, and rape is accepted and seen as collateral damage in war.</a:t>
            </a:r>
          </a:p>
          <a:p>
            <a:pPr marL="0" lvl="0" indent="0" algn="l" rtl="0">
              <a:spcBef>
                <a:spcPts val="0"/>
              </a:spcBef>
              <a:spcAft>
                <a:spcPts val="0"/>
              </a:spcAft>
              <a:buNone/>
            </a:pPr>
            <a:endParaRPr lang="en-GB" sz="2400" dirty="0">
              <a:solidFill>
                <a:schemeClr val="dk1"/>
              </a:solidFill>
              <a:latin typeface="Trebuchet MS"/>
              <a:ea typeface="Trebuchet MS"/>
              <a:cs typeface="Trebuchet MS"/>
              <a:sym typeface="Trebuchet MS"/>
            </a:endParaRPr>
          </a:p>
          <a:p>
            <a:pPr marL="0" lvl="0" indent="0" algn="l" rtl="0">
              <a:spcBef>
                <a:spcPts val="0"/>
              </a:spcBef>
              <a:spcAft>
                <a:spcPts val="0"/>
              </a:spcAft>
              <a:buNone/>
            </a:pPr>
            <a:r>
              <a:rPr lang="en-GB" sz="2400" dirty="0">
                <a:solidFill>
                  <a:schemeClr val="dk1"/>
                </a:solidFill>
                <a:latin typeface="Trebuchet MS"/>
                <a:ea typeface="Trebuchet MS"/>
                <a:cs typeface="Trebuchet MS"/>
                <a:sym typeface="Trebuchet MS"/>
              </a:rPr>
              <a:t>You are about to watch a clip which explains the importance of having these discussions. </a:t>
            </a:r>
          </a:p>
        </p:txBody>
      </p:sp>
    </p:spTree>
    <p:extLst>
      <p:ext uri="{BB962C8B-B14F-4D97-AF65-F5344CB8AC3E}">
        <p14:creationId xmlns:p14="http://schemas.microsoft.com/office/powerpoint/2010/main" val="273475189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417a0f5-105c-4459-8b5d-00c15f059bb2">
      <Terms xmlns="http://schemas.microsoft.com/office/infopath/2007/PartnerControls"/>
    </lcf76f155ced4ddcb4097134ff3c332f>
    <Event xmlns="8417a0f5-105c-4459-8b5d-00c15f059bb2" xsi:nil="true"/>
    <TaxCatchAll xmlns="b4a3a2d6-ca83-4de4-bb8b-2aec7b59179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44C3EF4B12C05409797E5F996CBBE92" ma:contentTypeVersion="21" ma:contentTypeDescription="Create a new document." ma:contentTypeScope="" ma:versionID="fdb3152ca24142ad7392c0a68f20eff9">
  <xsd:schema xmlns:xsd="http://www.w3.org/2001/XMLSchema" xmlns:xs="http://www.w3.org/2001/XMLSchema" xmlns:p="http://schemas.microsoft.com/office/2006/metadata/properties" xmlns:ns2="8417a0f5-105c-4459-8b5d-00c15f059bb2" xmlns:ns3="b4a3a2d6-ca83-4de4-bb8b-2aec7b591795" targetNamespace="http://schemas.microsoft.com/office/2006/metadata/properties" ma:root="true" ma:fieldsID="af3246fc27c76468500e1687386fe1e3" ns2:_="" ns3:_="">
    <xsd:import namespace="8417a0f5-105c-4459-8b5d-00c15f059bb2"/>
    <xsd:import namespace="b4a3a2d6-ca83-4de4-bb8b-2aec7b591795"/>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LengthInSeconds" minOccurs="0"/>
                <xsd:element ref="ns2:Event" minOccurs="0"/>
                <xsd:element ref="ns3:TaxCatchAll" minOccurs="0"/>
                <xsd:element ref="ns2:MediaServiceLocation"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17a0f5-105c-4459-8b5d-00c15f059b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Event" ma:index="20" nillable="true" ma:displayName="Event" ma:format="Dropdown" ma:internalName="Event">
      <xsd:simpleType>
        <xsd:restriction base="dms:Text">
          <xsd:maxLength value="255"/>
        </xsd:restriction>
      </xsd:simpleType>
    </xsd:element>
    <xsd:element name="MediaServiceLocation" ma:index="22" nillable="true" ma:displayName="Location" ma:indexed="true" ma:internalName="MediaServiceLocation"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bebcd944-e42d-4502-b275-2e764bd027d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4a3a2d6-ca83-4de4-bb8b-2aec7b591795"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ae390a31-8303-416e-86b8-20c2e2843916}" ma:internalName="TaxCatchAll" ma:showField="CatchAllData" ma:web="b4a3a2d6-ca83-4de4-bb8b-2aec7b59179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2101CE-6EF0-470F-BD4A-34FBBE5EE005}">
  <ds:schemaRefs>
    <ds:schemaRef ds:uri="http://schemas.microsoft.com/sharepoint/v3/contenttype/forms"/>
  </ds:schemaRefs>
</ds:datastoreItem>
</file>

<file path=customXml/itemProps2.xml><?xml version="1.0" encoding="utf-8"?>
<ds:datastoreItem xmlns:ds="http://schemas.openxmlformats.org/officeDocument/2006/customXml" ds:itemID="{F3B6BC2D-A899-4336-9FB0-0905A87D17FD}">
  <ds:schemaRefs>
    <ds:schemaRef ds:uri="http://schemas.microsoft.com/office/2006/metadata/properties"/>
    <ds:schemaRef ds:uri="http://schemas.microsoft.com/office/infopath/2007/PartnerControls"/>
    <ds:schemaRef ds:uri="8417a0f5-105c-4459-8b5d-00c15f059bb2"/>
    <ds:schemaRef ds:uri="b4a3a2d6-ca83-4de4-bb8b-2aec7b591795"/>
  </ds:schemaRefs>
</ds:datastoreItem>
</file>

<file path=customXml/itemProps3.xml><?xml version="1.0" encoding="utf-8"?>
<ds:datastoreItem xmlns:ds="http://schemas.openxmlformats.org/officeDocument/2006/customXml" ds:itemID="{3B1D4A2B-3B74-4438-AC6D-C1C1FB59CA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17a0f5-105c-4459-8b5d-00c15f059bb2"/>
    <ds:schemaRef ds:uri="b4a3a2d6-ca83-4de4-bb8b-2aec7b5917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188</TotalTime>
  <Words>817</Words>
  <Application>Microsoft Office PowerPoint</Application>
  <PresentationFormat>On-screen Show (4:3)</PresentationFormat>
  <Paragraphs>92</Paragraphs>
  <Slides>13</Slides>
  <Notes>6</Notes>
  <HiddenSlides>0</HiddenSlides>
  <MMClips>2</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Gender and Genocide</vt:lpstr>
      <vt:lpstr>PowerPoint Presentation</vt:lpstr>
      <vt:lpstr>Key Terms</vt:lpstr>
      <vt:lpstr>Srebrenica Massacre</vt:lpstr>
      <vt:lpstr>United Nations Safe Area</vt:lpstr>
      <vt:lpstr>Why was Srebrenica called a “Gendercide?”</vt:lpstr>
      <vt:lpstr>Breaking the Silence</vt:lpstr>
      <vt:lpstr>Breaking the Silence</vt:lpstr>
      <vt:lpstr>Breaking the Silence</vt:lpstr>
      <vt:lpstr>Breaking the Silence</vt:lpstr>
      <vt:lpstr>Activity - Comparing Experiences Article</vt:lpstr>
      <vt:lpstr>PowerPoint Presentation</vt:lpstr>
      <vt:lpstr>Plenary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A Hamilton</dc:creator>
  <cp:lastModifiedBy>David Hamilton</cp:lastModifiedBy>
  <cp:revision>6</cp:revision>
  <dcterms:created xsi:type="dcterms:W3CDTF">2023-08-31T19:01:23Z</dcterms:created>
  <dcterms:modified xsi:type="dcterms:W3CDTF">2025-09-01T22:53:25Z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0x010100D44C3EF4B12C05409797E5F996CBBE92</vt:lpwstr>
  </property>
  <property fmtid="{D5CDD505-2E9C-101B-9397-08002B2CF9AE}" pid="3" name="MediaServiceImageTags">
    <vt:lpwstr/>
  </property>
</Properties>
</file>