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8" r:id="rId3"/>
    <p:sldId id="284" r:id="rId4"/>
    <p:sldId id="285" r:id="rId5"/>
    <p:sldId id="286" r:id="rId6"/>
    <p:sldId id="283" r:id="rId7"/>
    <p:sldId id="287" r:id="rId8"/>
    <p:sldId id="288" r:id="rId9"/>
    <p:sldId id="28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952"/>
    <a:srgbClr val="144C3B"/>
    <a:srgbClr val="CCFF99"/>
    <a:srgbClr val="CCFFCC"/>
    <a:srgbClr val="E2EFDA"/>
    <a:srgbClr val="A7FFDB"/>
    <a:srgbClr val="EE140F"/>
    <a:srgbClr val="F40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551442-78BC-E59F-BD3B-582AB5DDDB0E}" v="6" dt="2025-09-01T22:52:11.835"/>
    <p1510:client id="{F0D82C6A-43FC-4BAC-9E5C-9D5D254B1E98}" v="6" dt="2025-09-01T22:54:02.899"/>
  </p1510:revLst>
</p1510:revInfo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975" autoAdjust="0"/>
    <p:restoredTop sz="79056" autoAdjust="0"/>
  </p:normalViewPr>
  <p:slideViewPr>
    <p:cSldViewPr snapToGrid="0">
      <p:cViewPr varScale="1">
        <p:scale>
          <a:sx n="99" d="100"/>
          <a:sy n="99" d="100"/>
        </p:scale>
        <p:origin x="74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238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860A6-3AF3-4017-B4B1-3B979F92E197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4EF81E-8073-4646-9452-77697B4EB3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559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EF81E-8073-4646-9452-77697B4EB38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719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EF81E-8073-4646-9452-77697B4EB38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9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C092-1DE7-4871-8354-1E8BB73DF041}" type="datetimeFigureOut">
              <a:rPr lang="en-GB" smtClean="0"/>
              <a:t>01/09/2025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B786-CC6A-4569-BD3E-9068525A0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147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C092-1DE7-4871-8354-1E8BB73DF041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B786-CC6A-4569-BD3E-9068525A0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03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C092-1DE7-4871-8354-1E8BB73DF041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B786-CC6A-4569-BD3E-9068525A0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186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C092-1DE7-4871-8354-1E8BB73DF041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B786-CC6A-4569-BD3E-9068525A0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735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C092-1DE7-4871-8354-1E8BB73DF041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B786-CC6A-4569-BD3E-9068525A0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49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C092-1DE7-4871-8354-1E8BB73DF041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B786-CC6A-4569-BD3E-9068525A0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4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C092-1DE7-4871-8354-1E8BB73DF041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B786-CC6A-4569-BD3E-9068525A0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018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C092-1DE7-4871-8354-1E8BB73DF041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B786-CC6A-4569-BD3E-9068525A0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577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C092-1DE7-4871-8354-1E8BB73DF041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B786-CC6A-4569-BD3E-9068525A0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777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C092-1DE7-4871-8354-1E8BB73DF041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B786-CC6A-4569-BD3E-9068525A0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64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C092-1DE7-4871-8354-1E8BB73DF041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B786-CC6A-4569-BD3E-9068525A0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22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609964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-814538" y="9321034"/>
            <a:ext cx="709134" cy="736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CB786-CC6A-4569-BD3E-9068525A051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7C90A25-C5D8-E106-E8A5-C00D5049C72F}"/>
              </a:ext>
            </a:extLst>
          </p:cNvPr>
          <p:cNvSpPr txBox="1">
            <a:spLocks/>
          </p:cNvSpPr>
          <p:nvPr userDrawn="1"/>
        </p:nvSpPr>
        <p:spPr>
          <a:xfrm>
            <a:off x="6457950" y="6384786"/>
            <a:ext cx="23145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750" dirty="0"/>
              <a:t>www.srebrenica.scot</a:t>
            </a:r>
          </a:p>
          <a:p>
            <a:pPr algn="r"/>
            <a:r>
              <a:rPr lang="en-GB" sz="600" dirty="0"/>
              <a:t>SCIO SC046540</a:t>
            </a:r>
          </a:p>
        </p:txBody>
      </p:sp>
      <p:pic>
        <p:nvPicPr>
          <p:cNvPr id="1026" name="Picture 2" descr="A close-up of a logo&#10;&#10;AI-generated content may be incorrect.">
            <a:extLst>
              <a:ext uri="{FF2B5EF4-FFF2-40B4-BE49-F238E27FC236}">
                <a16:creationId xmlns:a16="http://schemas.microsoft.com/office/drawing/2014/main" id="{8C4DF93E-F380-4195-088F-9B3F73FC9C5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50" y="6303418"/>
            <a:ext cx="1815515" cy="446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031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44C3B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8BD1A-3049-B19A-984C-CB14F1B63F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143" y="2341908"/>
            <a:ext cx="8919714" cy="1790700"/>
          </a:xfrm>
        </p:spPr>
        <p:txBody>
          <a:bodyPr anchor="ctr">
            <a:normAutofit/>
          </a:bodyPr>
          <a:lstStyle/>
          <a:p>
            <a:r>
              <a:rPr lang="en-GB" sz="6000" b="1" dirty="0">
                <a:latin typeface="Trebuchet MS"/>
                <a:ea typeface="Trebuchet MS"/>
                <a:cs typeface="Trebuchet MS"/>
                <a:sym typeface="Trebuchet MS"/>
              </a:rPr>
              <a:t>Childrens’ Experiences​</a:t>
            </a:r>
            <a:endParaRPr lang="en-GB" dirty="0"/>
          </a:p>
        </p:txBody>
      </p:sp>
      <p:sp>
        <p:nvSpPr>
          <p:cNvPr id="5" name="Flowchart: Terminator 4">
            <a:extLst>
              <a:ext uri="{FF2B5EF4-FFF2-40B4-BE49-F238E27FC236}">
                <a16:creationId xmlns:a16="http://schemas.microsoft.com/office/drawing/2014/main" id="{9F369676-D99A-C104-D13C-C12922123116}"/>
              </a:ext>
            </a:extLst>
          </p:cNvPr>
          <p:cNvSpPr/>
          <p:nvPr/>
        </p:nvSpPr>
        <p:spPr>
          <a:xfrm>
            <a:off x="3236259" y="4338918"/>
            <a:ext cx="2671482" cy="663388"/>
          </a:xfrm>
          <a:prstGeom prst="flowChartTerminator">
            <a:avLst/>
          </a:prstGeom>
          <a:solidFill>
            <a:srgbClr val="00895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Lesson 5&amp;6</a:t>
            </a:r>
          </a:p>
        </p:txBody>
      </p:sp>
      <p:pic>
        <p:nvPicPr>
          <p:cNvPr id="3" name="Picture 2" descr="A close-up of a logo&#10;&#10;AI-generated content may be incorrect.">
            <a:extLst>
              <a:ext uri="{FF2B5EF4-FFF2-40B4-BE49-F238E27FC236}">
                <a16:creationId xmlns:a16="http://schemas.microsoft.com/office/drawing/2014/main" id="{D23286F9-BC82-40BE-0217-A35D7B9F11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8337" y="513588"/>
            <a:ext cx="5267325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670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32;p2">
            <a:extLst>
              <a:ext uri="{FF2B5EF4-FFF2-40B4-BE49-F238E27FC236}">
                <a16:creationId xmlns:a16="http://schemas.microsoft.com/office/drawing/2014/main" id="{7DC989DD-86AF-5DAC-9CAB-E899A300E327}"/>
              </a:ext>
            </a:extLst>
          </p:cNvPr>
          <p:cNvSpPr txBox="1">
            <a:spLocks/>
          </p:cNvSpPr>
          <p:nvPr/>
        </p:nvSpPr>
        <p:spPr>
          <a:xfrm>
            <a:off x="194207" y="862642"/>
            <a:ext cx="8755586" cy="4934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05740" indent="-205740" algn="ctr">
              <a:lnSpc>
                <a:spcPct val="100000"/>
              </a:lnSpc>
              <a:spcBef>
                <a:spcPts val="0"/>
              </a:spcBef>
              <a:buSzPct val="91688"/>
              <a:buNone/>
            </a:pPr>
            <a:r>
              <a:rPr lang="en-GB" sz="5561" b="1" dirty="0">
                <a:solidFill>
                  <a:srgbClr val="144C3B"/>
                </a:solidFill>
                <a:latin typeface="Trebuchet MS"/>
                <a:ea typeface="Trebuchet MS"/>
                <a:cs typeface="Trebuchet MS"/>
                <a:sym typeface="Trebuchet MS"/>
              </a:rPr>
              <a:t>Learning Intention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ct val="106856"/>
              <a:buNone/>
            </a:pPr>
            <a:endParaRPr lang="en-GB" sz="4772" b="1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274320" lvl="0" indent="-27432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ct val="66885"/>
              <a:buNone/>
            </a:pPr>
            <a:r>
              <a:rPr lang="en-GB" sz="4800" dirty="0">
                <a:latin typeface="Trebuchet MS"/>
                <a:ea typeface="Trebuchet MS"/>
                <a:cs typeface="Trebuchet MS"/>
                <a:sym typeface="Trebuchet MS"/>
              </a:rPr>
              <a:t>To expand our knowledge of the experiences of children in the Srebrenica genocide.​</a:t>
            </a:r>
          </a:p>
          <a:p>
            <a:pPr marL="274320" lvl="0" indent="-27432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ct val="66885"/>
              <a:buNone/>
            </a:pPr>
            <a:endParaRPr lang="en-GB" sz="4772" b="1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205740" indent="-205740" algn="ctr">
              <a:lnSpc>
                <a:spcPct val="100000"/>
              </a:lnSpc>
              <a:spcBef>
                <a:spcPts val="0"/>
              </a:spcBef>
              <a:buSzPct val="94367"/>
              <a:buNone/>
            </a:pPr>
            <a:r>
              <a:rPr lang="en-GB" sz="5404" b="1" dirty="0">
                <a:solidFill>
                  <a:srgbClr val="144C3B"/>
                </a:solidFill>
                <a:latin typeface="Trebuchet MS"/>
                <a:ea typeface="Trebuchet MS"/>
                <a:cs typeface="Trebuchet MS"/>
                <a:sym typeface="Trebuchet MS"/>
              </a:rPr>
              <a:t>Success Criteria</a:t>
            </a:r>
          </a:p>
          <a:p>
            <a:pPr marL="205740" indent="-205740" algn="ctr">
              <a:lnSpc>
                <a:spcPct val="100000"/>
              </a:lnSpc>
              <a:spcBef>
                <a:spcPts val="0"/>
              </a:spcBef>
              <a:buSzPct val="106856"/>
              <a:buNone/>
            </a:pPr>
            <a:endParaRPr lang="en-GB" sz="4772" b="1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936625" indent="0">
              <a:lnSpc>
                <a:spcPct val="100000"/>
              </a:lnSpc>
              <a:spcBef>
                <a:spcPts val="480"/>
              </a:spcBef>
              <a:buSzPct val="66885"/>
              <a:buNone/>
            </a:pPr>
            <a:r>
              <a:rPr lang="en-GB" sz="4800" dirty="0">
                <a:latin typeface="Trebuchet MS"/>
                <a:ea typeface="Trebuchet MS"/>
                <a:cs typeface="Trebuchet MS"/>
                <a:sym typeface="Trebuchet MS"/>
              </a:rPr>
              <a:t>I can watch video clips from survivors and effectively take notes.​</a:t>
            </a:r>
          </a:p>
          <a:p>
            <a:pPr marL="936625" indent="0">
              <a:lnSpc>
                <a:spcPct val="100000"/>
              </a:lnSpc>
              <a:spcBef>
                <a:spcPts val="480"/>
              </a:spcBef>
              <a:buSzPct val="66885"/>
              <a:buNone/>
            </a:pPr>
            <a:endParaRPr lang="en-GB" sz="48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936625" indent="0">
              <a:lnSpc>
                <a:spcPct val="100000"/>
              </a:lnSpc>
              <a:spcBef>
                <a:spcPts val="480"/>
              </a:spcBef>
              <a:buSzPct val="66885"/>
              <a:buNone/>
            </a:pPr>
            <a:r>
              <a:rPr lang="en-GB" sz="4800" dirty="0">
                <a:latin typeface="Trebuchet MS"/>
                <a:ea typeface="Trebuchet MS"/>
                <a:cs typeface="Trebuchet MS"/>
                <a:sym typeface="Trebuchet MS"/>
              </a:rPr>
              <a:t>I can describe the experiences of children in the Srebrenica genocide.</a:t>
            </a:r>
          </a:p>
        </p:txBody>
      </p:sp>
    </p:spTree>
    <p:extLst>
      <p:ext uri="{BB962C8B-B14F-4D97-AF65-F5344CB8AC3E}">
        <p14:creationId xmlns:p14="http://schemas.microsoft.com/office/powerpoint/2010/main" val="3631458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A2341DB-F1A0-0DC9-7023-DFE924E0AF6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" t="2416" r="2762" b="3767"/>
          <a:stretch/>
        </p:blipFill>
        <p:spPr bwMode="auto">
          <a:xfrm>
            <a:off x="6600006" y="200967"/>
            <a:ext cx="2343744" cy="2341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38826FF-453D-3597-58DA-D1A51B075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Starter</a:t>
            </a:r>
          </a:p>
        </p:txBody>
      </p:sp>
      <p:sp>
        <p:nvSpPr>
          <p:cNvPr id="3" name="Google Shape;183;ge79cb6ce86_0_28">
            <a:extLst>
              <a:ext uri="{FF2B5EF4-FFF2-40B4-BE49-F238E27FC236}">
                <a16:creationId xmlns:a16="http://schemas.microsoft.com/office/drawing/2014/main" id="{CBF46FAA-13B3-E9B0-B651-01BEB004320C}"/>
              </a:ext>
            </a:extLst>
          </p:cNvPr>
          <p:cNvSpPr txBox="1"/>
          <p:nvPr/>
        </p:nvSpPr>
        <p:spPr>
          <a:xfrm>
            <a:off x="343050" y="1462087"/>
            <a:ext cx="8457900" cy="52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1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What do you know already?</a:t>
            </a:r>
            <a:endParaRPr sz="1400" b="1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295"/>
              <a:buFont typeface="Arial"/>
              <a:buNone/>
            </a:pPr>
            <a:r>
              <a:rPr lang="en-US" sz="3200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With the person next to you, you have 1 min to discuss and define these terms below: </a:t>
            </a:r>
            <a:endParaRPr sz="3200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295"/>
              <a:buFont typeface="Arial"/>
              <a:buNone/>
            </a:pPr>
            <a:endParaRPr sz="3200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ctr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295"/>
              <a:buFont typeface="Arial"/>
              <a:buNone/>
            </a:pPr>
            <a:r>
              <a:rPr lang="en-US" sz="3200" dirty="0">
                <a:solidFill>
                  <a:srgbClr val="144C3B"/>
                </a:solidFill>
                <a:latin typeface="Trebuchet MS"/>
                <a:ea typeface="Trebuchet MS"/>
                <a:cs typeface="Trebuchet MS"/>
                <a:sym typeface="Trebuchet MS"/>
              </a:rPr>
              <a:t>Primary Source	</a:t>
            </a:r>
            <a:r>
              <a:rPr lang="en-US" sz="3200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	</a:t>
            </a:r>
            <a:r>
              <a:rPr lang="en-US" sz="3200" dirty="0">
                <a:solidFill>
                  <a:srgbClr val="008952"/>
                </a:solidFill>
                <a:latin typeface="Trebuchet MS"/>
                <a:ea typeface="Trebuchet MS"/>
                <a:cs typeface="Trebuchet MS"/>
                <a:sym typeface="Trebuchet MS"/>
              </a:rPr>
              <a:t>Secondary Source</a:t>
            </a:r>
            <a:endParaRPr sz="3200" dirty="0">
              <a:solidFill>
                <a:srgbClr val="00895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295"/>
              <a:buFont typeface="Arial"/>
              <a:buNone/>
            </a:pPr>
            <a:endParaRPr sz="3200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295"/>
              <a:buFont typeface="Arial"/>
              <a:buNone/>
            </a:pPr>
            <a:r>
              <a:rPr lang="en-US" sz="3200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Be prepared to discuss you answers with the class.</a:t>
            </a:r>
            <a:endParaRPr sz="12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28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2743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4053067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6E3C60B-0688-DD8C-9771-9602D5CF5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509" y="136524"/>
            <a:ext cx="8708571" cy="1325563"/>
          </a:xfrm>
        </p:spPr>
        <p:txBody>
          <a:bodyPr>
            <a:normAutofit/>
          </a:bodyPr>
          <a:lstStyle/>
          <a:p>
            <a:r>
              <a:rPr lang="en-GB" sz="4000" dirty="0"/>
              <a:t>Activity - Watch Clips &amp; Take Notes​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2EB796-6BA4-ED9D-0CD9-65FB373B7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 fontAlgn="base"/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The Srebrenica genocide impacted all areas of the Bosnian Muslim children’s lives. Your task is to watch four clips and take notes on the most important information.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32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endParaRPr lang="en-US" sz="32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 Each clip is based on a different theme, the four themes are: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32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1976438" fontAlgn="base"/>
            <a:r>
              <a:rPr lang="en-US" sz="2400" b="0" i="0" u="none" strike="noStrike" dirty="0">
                <a:solidFill>
                  <a:srgbClr val="008952"/>
                </a:solidFill>
                <a:effectLst/>
                <a:latin typeface="Trebuchet MS" panose="020B0603020202020204" pitchFamily="34" charset="0"/>
              </a:rPr>
              <a:t>Food</a:t>
            </a:r>
            <a:r>
              <a:rPr lang="en-US" sz="2400" b="0" i="0" dirty="0">
                <a:solidFill>
                  <a:srgbClr val="008952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3600" b="0" i="0" dirty="0">
              <a:solidFill>
                <a:srgbClr val="008952"/>
              </a:solidFill>
              <a:effectLst/>
              <a:latin typeface="Segoe UI" panose="020B0502040204020203" pitchFamily="34" charset="0"/>
            </a:endParaRPr>
          </a:p>
          <a:p>
            <a:pPr marL="1976438" fontAlgn="base"/>
            <a:r>
              <a:rPr lang="en-US" sz="2400" b="0" i="0" u="none" strike="noStrike" dirty="0">
                <a:solidFill>
                  <a:srgbClr val="008952"/>
                </a:solidFill>
                <a:effectLst/>
                <a:latin typeface="Trebuchet MS" panose="020B0603020202020204" pitchFamily="34" charset="0"/>
              </a:rPr>
              <a:t>Education</a:t>
            </a:r>
            <a:r>
              <a:rPr lang="en-US" sz="2400" b="0" i="0" dirty="0">
                <a:solidFill>
                  <a:srgbClr val="008952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3600" b="0" i="0" dirty="0">
              <a:solidFill>
                <a:srgbClr val="008952"/>
              </a:solidFill>
              <a:effectLst/>
              <a:latin typeface="Segoe UI" panose="020B0502040204020203" pitchFamily="34" charset="0"/>
            </a:endParaRPr>
          </a:p>
          <a:p>
            <a:pPr marL="1976438" fontAlgn="base"/>
            <a:r>
              <a:rPr lang="en-US" sz="2400" b="0" i="0" u="none" strike="noStrike" dirty="0">
                <a:solidFill>
                  <a:srgbClr val="008952"/>
                </a:solidFill>
                <a:effectLst/>
                <a:latin typeface="Trebuchet MS" panose="020B0603020202020204" pitchFamily="34" charset="0"/>
              </a:rPr>
              <a:t>Relationships</a:t>
            </a:r>
            <a:r>
              <a:rPr lang="en-US" sz="2400" b="0" i="0" dirty="0">
                <a:solidFill>
                  <a:srgbClr val="008952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3600" b="0" i="0" dirty="0">
              <a:solidFill>
                <a:srgbClr val="008952"/>
              </a:solidFill>
              <a:effectLst/>
              <a:latin typeface="Segoe UI" panose="020B0502040204020203" pitchFamily="34" charset="0"/>
            </a:endParaRPr>
          </a:p>
          <a:p>
            <a:pPr marL="1976438" fontAlgn="base"/>
            <a:r>
              <a:rPr lang="en-US" sz="2400" b="0" i="0" u="none" strike="noStrike" dirty="0">
                <a:solidFill>
                  <a:srgbClr val="008952"/>
                </a:solidFill>
                <a:effectLst/>
                <a:latin typeface="Trebuchet MS" panose="020B0603020202020204" pitchFamily="34" charset="0"/>
              </a:rPr>
              <a:t>Violence </a:t>
            </a:r>
            <a:endParaRPr lang="en-US" sz="3600" b="0" i="0" dirty="0">
              <a:solidFill>
                <a:srgbClr val="008952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032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0E87-F6D2-88C6-BCBC-17D74824A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EFF6F-AA80-8221-2C3A-3951B1070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 fontAlgn="base">
              <a:buNone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As you watch the clip consider these questions and afterwards be prepared to share your answers with the rest of the class.</a:t>
            </a:r>
            <a:r>
              <a:rPr lang="en-US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4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4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ctr" rtl="0" fontAlgn="base">
              <a:buNone/>
            </a:pPr>
            <a:r>
              <a:rPr lang="en-US" b="1" i="0" u="none" strike="noStrike" dirty="0">
                <a:solidFill>
                  <a:srgbClr val="008952"/>
                </a:solidFill>
                <a:effectLst/>
                <a:latin typeface="Trebuchet MS" panose="020B0603020202020204" pitchFamily="34" charset="0"/>
              </a:rPr>
              <a:t>What do you think would make it difficult to get food during conflict?</a:t>
            </a:r>
            <a:r>
              <a:rPr lang="en-US" b="0" i="0" dirty="0">
                <a:solidFill>
                  <a:srgbClr val="008952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4000" b="0" i="0" dirty="0">
              <a:solidFill>
                <a:srgbClr val="008952"/>
              </a:solidFill>
              <a:effectLst/>
              <a:latin typeface="Segoe UI" panose="020B0502040204020203" pitchFamily="34" charset="0"/>
            </a:endParaRPr>
          </a:p>
          <a:p>
            <a:pPr marL="0" indent="0" algn="ctr" rtl="0" fontAlgn="base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4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ctr" rtl="0" fontAlgn="base">
              <a:buNone/>
            </a:pPr>
            <a:r>
              <a:rPr lang="en-US" b="1" i="0" u="none" strike="noStrike" dirty="0">
                <a:solidFill>
                  <a:srgbClr val="008952"/>
                </a:solidFill>
                <a:effectLst/>
                <a:latin typeface="Trebuchet MS" panose="020B0603020202020204" pitchFamily="34" charset="0"/>
              </a:rPr>
              <a:t>How much do you think this would impact a child’s life? </a:t>
            </a:r>
            <a:endParaRPr lang="en-US" sz="4000" b="0" i="0" dirty="0">
              <a:solidFill>
                <a:srgbClr val="008952"/>
              </a:solidFill>
              <a:effectLst/>
              <a:latin typeface="Segoe UI" panose="020B0502040204020203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881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0A144-8FA7-51FA-A369-364342FEB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Education</a:t>
            </a:r>
          </a:p>
        </p:txBody>
      </p:sp>
      <p:sp>
        <p:nvSpPr>
          <p:cNvPr id="3" name="Google Shape;202;ge79cb6ce86_0_5">
            <a:extLst>
              <a:ext uri="{FF2B5EF4-FFF2-40B4-BE49-F238E27FC236}">
                <a16:creationId xmlns:a16="http://schemas.microsoft.com/office/drawing/2014/main" id="{933D3082-43D5-91FA-A1F1-B2AA04E0E85F}"/>
              </a:ext>
            </a:extLst>
          </p:cNvPr>
          <p:cNvSpPr txBox="1">
            <a:spLocks noGrp="1"/>
          </p:cNvSpPr>
          <p:nvPr/>
        </p:nvSpPr>
        <p:spPr>
          <a:xfrm>
            <a:off x="320100" y="1041000"/>
            <a:ext cx="8503800" cy="47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0861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Char char="⚪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1432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350"/>
              <a:buFont typeface="Noto Sans Symbols"/>
              <a:buChar char="⯍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0861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260"/>
              <a:buFont typeface="Noto Sans Symbols"/>
              <a:buChar char="?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3147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9A46"/>
              </a:buClr>
              <a:buSzPts val="162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0578E"/>
              </a:buClr>
              <a:buSzPts val="18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3147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F9527"/>
              </a:buClr>
              <a:buSzPts val="162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rPr lang="en-US" sz="3000" dirty="0">
                <a:latin typeface="Trebuchet MS"/>
                <a:ea typeface="Trebuchet MS"/>
                <a:cs typeface="Trebuchet MS"/>
                <a:sym typeface="Trebuchet MS"/>
              </a:rPr>
              <a:t>As you watch the clip consider these questions and afterwards be prepared to share your answers with the rest of the class.</a:t>
            </a:r>
            <a:endParaRPr sz="30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295"/>
              <a:buNone/>
            </a:pPr>
            <a:endParaRPr sz="30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ctr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rPr lang="en-US" sz="3000" b="1" dirty="0">
                <a:latin typeface="Trebuchet MS"/>
                <a:ea typeface="Trebuchet MS"/>
                <a:cs typeface="Trebuchet MS"/>
                <a:sym typeface="Trebuchet MS"/>
              </a:rPr>
              <a:t>How do you think education was impacted by the conflict?</a:t>
            </a:r>
            <a:endParaRPr sz="3000" b="1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ctr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295"/>
              <a:buNone/>
            </a:pPr>
            <a:endParaRPr sz="3000" b="1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ctr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rPr lang="en-US" sz="3000" b="1" dirty="0">
                <a:latin typeface="Trebuchet MS"/>
                <a:ea typeface="Trebuchet MS"/>
                <a:cs typeface="Trebuchet MS"/>
                <a:sym typeface="Trebuchet MS"/>
              </a:rPr>
              <a:t>How did the people in the clip feel about their school and education?</a:t>
            </a:r>
            <a:r>
              <a:rPr lang="en-US" sz="2600" b="1" dirty="0">
                <a:latin typeface="Trebuchet MS"/>
                <a:ea typeface="Trebuchet MS"/>
                <a:cs typeface="Trebuchet MS"/>
                <a:sym typeface="Trebuchet MS"/>
              </a:rPr>
              <a:t>	</a:t>
            </a:r>
            <a:endParaRPr sz="2600" b="1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822594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0A144-8FA7-51FA-A369-364342FEB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Relationships</a:t>
            </a:r>
          </a:p>
        </p:txBody>
      </p:sp>
      <p:sp>
        <p:nvSpPr>
          <p:cNvPr id="3" name="Google Shape;202;ge79cb6ce86_0_5">
            <a:extLst>
              <a:ext uri="{FF2B5EF4-FFF2-40B4-BE49-F238E27FC236}">
                <a16:creationId xmlns:a16="http://schemas.microsoft.com/office/drawing/2014/main" id="{933D3082-43D5-91FA-A1F1-B2AA04E0E85F}"/>
              </a:ext>
            </a:extLst>
          </p:cNvPr>
          <p:cNvSpPr txBox="1">
            <a:spLocks noGrp="1"/>
          </p:cNvSpPr>
          <p:nvPr/>
        </p:nvSpPr>
        <p:spPr>
          <a:xfrm>
            <a:off x="320100" y="1041000"/>
            <a:ext cx="8503800" cy="47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0861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Char char="⚪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1432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350"/>
              <a:buFont typeface="Noto Sans Symbols"/>
              <a:buChar char="⯍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0861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260"/>
              <a:buFont typeface="Noto Sans Symbols"/>
              <a:buChar char="?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3147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9A46"/>
              </a:buClr>
              <a:buSzPts val="162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0578E"/>
              </a:buClr>
              <a:buSzPts val="18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3147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F9527"/>
              </a:buClr>
              <a:buSzPts val="162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131445" indent="0" algn="l" rtl="0" fontAlgn="base">
              <a:buNone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As you watch the clip consider these questions and afterwards be prepared to share your answers with the rest of the class.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1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131445" indent="0" algn="l" rtl="0" fontAlgn="base">
              <a:buNone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1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131445" indent="0" algn="ctr" rtl="0" fontAlgn="base">
              <a:buNone/>
            </a:pPr>
            <a:r>
              <a:rPr lang="en-US" sz="2800" b="1" i="0" u="none" strike="noStrike" dirty="0">
                <a:solidFill>
                  <a:srgbClr val="008952"/>
                </a:solidFill>
                <a:effectLst/>
                <a:latin typeface="Trebuchet MS" panose="020B0603020202020204" pitchFamily="34" charset="0"/>
              </a:rPr>
              <a:t>Many children’s relationships with their parents and family members were impacted by the genocide, how do you think children felt about this?</a:t>
            </a:r>
            <a:r>
              <a:rPr lang="en-US" sz="2800" b="0" i="0" dirty="0">
                <a:solidFill>
                  <a:srgbClr val="008952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1800" b="0" i="0" dirty="0">
              <a:solidFill>
                <a:srgbClr val="008952"/>
              </a:solidFill>
              <a:effectLst/>
              <a:latin typeface="Segoe UI" panose="020B0502040204020203" pitchFamily="34" charset="0"/>
            </a:endParaRPr>
          </a:p>
          <a:p>
            <a:pPr marL="131445" indent="0" algn="ctr" rtl="0" fontAlgn="base">
              <a:buNone/>
            </a:pPr>
            <a:r>
              <a:rPr lang="en-US" sz="2800" b="0" i="0" dirty="0">
                <a:solidFill>
                  <a:srgbClr val="008952"/>
                </a:solidFill>
                <a:effectLst/>
                <a:latin typeface="Trebuchet MS" panose="020B0603020202020204" pitchFamily="34" charset="0"/>
              </a:rPr>
              <a:t>​</a:t>
            </a:r>
            <a:br>
              <a:rPr lang="en-US" sz="2800" b="0" i="0" dirty="0">
                <a:solidFill>
                  <a:srgbClr val="008952"/>
                </a:solidFill>
                <a:effectLst/>
                <a:latin typeface="Trebuchet MS" panose="020B0603020202020204" pitchFamily="34" charset="0"/>
              </a:rPr>
            </a:br>
            <a:r>
              <a:rPr lang="en-US" sz="2800" b="1" i="0" u="none" strike="noStrike" dirty="0">
                <a:solidFill>
                  <a:srgbClr val="008952"/>
                </a:solidFill>
                <a:effectLst/>
                <a:latin typeface="Trebuchet MS" panose="020B0603020202020204" pitchFamily="34" charset="0"/>
              </a:rPr>
              <a:t>How do you think it impacted their childhood?</a:t>
            </a:r>
            <a:r>
              <a:rPr lang="en-US" sz="2800" b="0" i="0" dirty="0">
                <a:solidFill>
                  <a:srgbClr val="008952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1800" b="0" i="0" dirty="0">
              <a:solidFill>
                <a:srgbClr val="008952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180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0A144-8FA7-51FA-A369-364342FEB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Violence​</a:t>
            </a:r>
          </a:p>
        </p:txBody>
      </p:sp>
      <p:sp>
        <p:nvSpPr>
          <p:cNvPr id="3" name="Google Shape;202;ge79cb6ce86_0_5">
            <a:extLst>
              <a:ext uri="{FF2B5EF4-FFF2-40B4-BE49-F238E27FC236}">
                <a16:creationId xmlns:a16="http://schemas.microsoft.com/office/drawing/2014/main" id="{933D3082-43D5-91FA-A1F1-B2AA04E0E85F}"/>
              </a:ext>
            </a:extLst>
          </p:cNvPr>
          <p:cNvSpPr txBox="1">
            <a:spLocks noGrp="1"/>
          </p:cNvSpPr>
          <p:nvPr/>
        </p:nvSpPr>
        <p:spPr>
          <a:xfrm>
            <a:off x="320100" y="1040999"/>
            <a:ext cx="8503800" cy="5194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0861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Char char="⚪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1432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350"/>
              <a:buFont typeface="Noto Sans Symbols"/>
              <a:buChar char="⯍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0861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260"/>
              <a:buFont typeface="Noto Sans Symbols"/>
              <a:buChar char="?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3147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9A46"/>
              </a:buClr>
              <a:buSzPts val="162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0578E"/>
              </a:buClr>
              <a:buSzPts val="18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3147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F9527"/>
              </a:buClr>
              <a:buSzPts val="162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rPr lang="en-US" sz="2800" dirty="0">
                <a:latin typeface="Trebuchet MS"/>
                <a:ea typeface="Trebuchet MS"/>
                <a:cs typeface="Trebuchet MS"/>
                <a:sym typeface="Trebuchet MS"/>
              </a:rPr>
              <a:t>As you watch the clip consider these questions and afterwards be prepared to share your answers with the rest of the class.</a:t>
            </a:r>
            <a:endParaRPr sz="28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295"/>
              <a:buNone/>
            </a:pPr>
            <a:endParaRPr sz="2800" dirty="0">
              <a:solidFill>
                <a:srgbClr val="00895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ctr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rPr lang="en-GB" sz="2800" b="1" dirty="0">
                <a:solidFill>
                  <a:srgbClr val="008952"/>
                </a:solidFill>
                <a:latin typeface="Trebuchet MS"/>
                <a:ea typeface="Trebuchet MS"/>
                <a:cs typeface="Trebuchet MS"/>
                <a:sym typeface="Trebuchet MS"/>
              </a:rPr>
              <a:t>How do you think the violence of the genocide would impact children as they come into adulthood?​</a:t>
            </a:r>
          </a:p>
          <a:p>
            <a:pPr marL="0" lvl="0" indent="0" algn="ctr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295"/>
              <a:buNone/>
            </a:pPr>
            <a:endParaRPr lang="en-GB" sz="2800" b="1" dirty="0">
              <a:solidFill>
                <a:srgbClr val="00895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ctr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rPr lang="en-GB" sz="2800" b="1" dirty="0">
                <a:solidFill>
                  <a:srgbClr val="008952"/>
                </a:solidFill>
                <a:latin typeface="Trebuchet MS"/>
                <a:ea typeface="Trebuchet MS"/>
                <a:cs typeface="Trebuchet MS"/>
                <a:sym typeface="Trebuchet MS"/>
              </a:rPr>
              <a:t>What support do you think they would need?</a:t>
            </a:r>
            <a:r>
              <a:rPr lang="en-GB" sz="2400" b="1" dirty="0">
                <a:solidFill>
                  <a:srgbClr val="008952"/>
                </a:solidFill>
                <a:latin typeface="Trebuchet MS"/>
                <a:ea typeface="Trebuchet MS"/>
                <a:cs typeface="Trebuchet MS"/>
                <a:sym typeface="Trebuchet MS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25131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FBB285B3-6827-8C78-35C0-85674BE0F1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00" y="2224087"/>
            <a:ext cx="3543300" cy="240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E4799C-B47B-2913-0BD3-478B167D0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Plenary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F8F79B7-C84C-540C-4ADB-1973A291F385}"/>
              </a:ext>
            </a:extLst>
          </p:cNvPr>
          <p:cNvSpPr/>
          <p:nvPr/>
        </p:nvSpPr>
        <p:spPr>
          <a:xfrm>
            <a:off x="7531140" y="5894927"/>
            <a:ext cx="1136144" cy="408241"/>
          </a:xfrm>
          <a:prstGeom prst="roundRect">
            <a:avLst/>
          </a:prstGeom>
          <a:solidFill>
            <a:srgbClr val="00895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GB" sz="1800" b="0" i="0" u="none" strike="noStrike" cap="none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Exit Pass</a:t>
            </a:r>
            <a:endParaRPr lang="en-GB" sz="1800" b="0" i="0" u="none" strike="noStrike" cap="none" dirty="0">
              <a:solidFill>
                <a:schemeClr val="bg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" name="Google Shape;219;gb84897164c_0_0">
            <a:extLst>
              <a:ext uri="{FF2B5EF4-FFF2-40B4-BE49-F238E27FC236}">
                <a16:creationId xmlns:a16="http://schemas.microsoft.com/office/drawing/2014/main" id="{FBCE9363-0DAF-11D1-6D87-BB9F9647B558}"/>
              </a:ext>
            </a:extLst>
          </p:cNvPr>
          <p:cNvSpPr txBox="1">
            <a:spLocks noGrp="1"/>
          </p:cNvSpPr>
          <p:nvPr/>
        </p:nvSpPr>
        <p:spPr>
          <a:xfrm>
            <a:off x="320100" y="1629000"/>
            <a:ext cx="4414264" cy="36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0861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Char char="⚪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1432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350"/>
              <a:buFont typeface="Noto Sans Symbols"/>
              <a:buChar char="⯍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0861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260"/>
              <a:buFont typeface="Noto Sans Symbols"/>
              <a:buChar char="?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3147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9A46"/>
              </a:buClr>
              <a:buSzPts val="162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0578E"/>
              </a:buClr>
              <a:buSzPts val="18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3147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F9527"/>
              </a:buClr>
              <a:buSzPts val="162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rPr lang="en-US" sz="3100" dirty="0">
                <a:latin typeface="Trebuchet MS"/>
                <a:ea typeface="Trebuchet MS"/>
                <a:cs typeface="Trebuchet MS"/>
                <a:sym typeface="Trebuchet MS"/>
              </a:rPr>
              <a:t>As young historians…</a:t>
            </a:r>
            <a:endParaRPr sz="31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ctr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295"/>
              <a:buNone/>
            </a:pPr>
            <a:br>
              <a:rPr lang="en-US" sz="3100" dirty="0"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3100" b="1" dirty="0">
                <a:solidFill>
                  <a:srgbClr val="008952"/>
                </a:solidFill>
                <a:latin typeface="Trebuchet MS"/>
                <a:ea typeface="Trebuchet MS"/>
                <a:cs typeface="Trebuchet MS"/>
                <a:sym typeface="Trebuchet MS"/>
              </a:rPr>
              <a:t>Why do you think it’s important to use testimonies from survivors?</a:t>
            </a:r>
            <a:endParaRPr sz="3100" b="1" dirty="0">
              <a:solidFill>
                <a:srgbClr val="00895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" name="Google Shape;223;gb84897164c_0_0">
            <a:extLst>
              <a:ext uri="{FF2B5EF4-FFF2-40B4-BE49-F238E27FC236}">
                <a16:creationId xmlns:a16="http://schemas.microsoft.com/office/drawing/2014/main" id="{FB6D41BB-8B81-49B6-9D39-1AB5B721348E}"/>
              </a:ext>
            </a:extLst>
          </p:cNvPr>
          <p:cNvSpPr txBox="1"/>
          <p:nvPr/>
        </p:nvSpPr>
        <p:spPr>
          <a:xfrm>
            <a:off x="5280600" y="2393373"/>
            <a:ext cx="2316441" cy="1035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FFFFFF"/>
                </a:solidFill>
                <a:latin typeface="Caveat"/>
                <a:ea typeface="Caveat"/>
                <a:cs typeface="Caveat"/>
                <a:sym typeface="Caveat"/>
              </a:rPr>
              <a:t>Class </a:t>
            </a:r>
            <a:endParaRPr sz="3000" b="1" i="0" u="none" strike="noStrike" cap="none" dirty="0">
              <a:solidFill>
                <a:srgbClr val="FFFFFF"/>
              </a:solidFill>
              <a:latin typeface="Caveat"/>
              <a:ea typeface="Caveat"/>
              <a:cs typeface="Caveat"/>
              <a:sym typeface="Cavea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FFFFFF"/>
                </a:solidFill>
                <a:latin typeface="Caveat"/>
                <a:ea typeface="Caveat"/>
                <a:cs typeface="Caveat"/>
                <a:sym typeface="Caveat"/>
              </a:rPr>
              <a:t>Discussion</a:t>
            </a:r>
            <a:endParaRPr sz="3000" b="0" i="0" u="none" strike="noStrike" cap="none" dirty="0">
              <a:solidFill>
                <a:srgbClr val="FFFFFF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</p:spTree>
    <p:extLst>
      <p:ext uri="{BB962C8B-B14F-4D97-AF65-F5344CB8AC3E}">
        <p14:creationId xmlns:p14="http://schemas.microsoft.com/office/powerpoint/2010/main" val="4057875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406</TotalTime>
  <Words>398</Words>
  <Application>Microsoft Office PowerPoint</Application>
  <PresentationFormat>On-screen Show (4:3)</PresentationFormat>
  <Paragraphs>58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Childrens’ Experiences​</vt:lpstr>
      <vt:lpstr>PowerPoint Presentation</vt:lpstr>
      <vt:lpstr>Starter</vt:lpstr>
      <vt:lpstr>Activity - Watch Clips &amp; Take Notes​</vt:lpstr>
      <vt:lpstr>Food</vt:lpstr>
      <vt:lpstr>Education</vt:lpstr>
      <vt:lpstr>Relationships</vt:lpstr>
      <vt:lpstr>Violence​</vt:lpstr>
      <vt:lpstr>Plenary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A Hamilton</dc:creator>
  <cp:lastModifiedBy>David Hamilton</cp:lastModifiedBy>
  <cp:revision>5</cp:revision>
  <dcterms:created xsi:type="dcterms:W3CDTF">2023-08-31T19:01:23Z</dcterms:created>
  <dcterms:modified xsi:type="dcterms:W3CDTF">2025-09-01T22:55:06Z</dcterms:modified>
</cp:coreProperties>
</file>