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3B"/>
    <a:srgbClr val="008952"/>
    <a:srgbClr val="CCFF99"/>
    <a:srgbClr val="CCFFCC"/>
    <a:srgbClr val="E2EFDA"/>
    <a:srgbClr val="A7FFDB"/>
    <a:srgbClr val="EE140F"/>
    <a:srgbClr val="F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972C4-FC40-426B-8F64-3A0019B56064}" v="7" dt="2025-09-01T22:59:15.583"/>
    <p1510:client id="{EF18E402-4BA2-49D4-52D0-265C1EC2CC3D}" v="2" dt="2025-09-01T22:58:42.38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860A6-3AF3-4017-B4B1-3B979F92E19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EF81E-8073-4646-9452-77697B4EB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1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Srebrenica Massacre: Stories of War Crimes Still Taboo 20 Years On (Channel 4 News) - Whole Clip:  </a:t>
            </a:r>
            <a:r>
              <a:rPr lang="en-GB"/>
              <a:t>https://vimeo.com/840433691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this workshop will be about understanding genocide and what can happen in the lead up to genocide. The first step is agreeing what the term ‘genocide’ means – ask students to discuss in their groups what they understand genocide to mean. 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Use Mesic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7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the officially recognised definition of genocide: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Genocide – defined in international law as an act ‘committed with intent to destroy, in whole or in part, a national, ethnic, racial or religious group.</a:t>
            </a:r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Genocide is generally carried out through the attempted killing of all members of a group, but can also be classified as deliberately ‘placing a group in conditions calculated to prevent their survival’.</a:t>
            </a:r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this workshop will be about understanding genocide and what can happen in the lead up to genocide. The first step is agreeing what the term ‘genocide’ means – ask students to discuss in their groups what they understand genocide to mean.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this workshop will be about understanding genocide and what can happen in the lead up to genocide. The first step is agreeing what the term ‘genocide’ means – ask students to discuss in their groups what they understand genocide to mean.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2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EF81E-8073-4646-9452-77697B4EB3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1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4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3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9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7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7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092-1DE7-4871-8354-1E8BB73DF04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2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99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74979" y="9334624"/>
            <a:ext cx="803613" cy="60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B786-CC6A-4569-BD3E-9068525A051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C90A25-C5D8-E106-E8A5-C00D5049C72F}"/>
              </a:ext>
            </a:extLst>
          </p:cNvPr>
          <p:cNvSpPr txBox="1">
            <a:spLocks/>
          </p:cNvSpPr>
          <p:nvPr userDrawn="1"/>
        </p:nvSpPr>
        <p:spPr>
          <a:xfrm>
            <a:off x="6457950" y="6384786"/>
            <a:ext cx="23145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50"/>
              <a:t>www.srebrenica.scot</a:t>
            </a:r>
          </a:p>
          <a:p>
            <a:pPr algn="r"/>
            <a:r>
              <a:rPr lang="en-GB" sz="600"/>
              <a:t>SCIO SC046540</a:t>
            </a:r>
          </a:p>
        </p:txBody>
      </p:sp>
      <p:pic>
        <p:nvPicPr>
          <p:cNvPr id="1026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036189E-10A0-1B43-A232-8CE46BACE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0" y="6243932"/>
            <a:ext cx="2057400" cy="50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4C3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840433691?app_id=12296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BD1A-3049-B19A-984C-CB14F1B63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43" y="2341908"/>
            <a:ext cx="8919714" cy="1790700"/>
          </a:xfrm>
        </p:spPr>
        <p:txBody>
          <a:bodyPr anchor="ctr">
            <a:normAutofit fontScale="90000"/>
          </a:bodyPr>
          <a:lstStyle/>
          <a:p>
            <a:r>
              <a:rPr lang="en-GB" sz="6000" b="1">
                <a:latin typeface="Trebuchet MS"/>
                <a:ea typeface="Trebuchet MS"/>
                <a:cs typeface="Trebuchet MS"/>
                <a:sym typeface="Trebuchet MS"/>
              </a:rPr>
              <a:t>Perpetrators, Collaborators &amp; Bystanders</a:t>
            </a:r>
            <a:endParaRPr lang="en-GB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F369676-D99A-C104-D13C-C12922123116}"/>
              </a:ext>
            </a:extLst>
          </p:cNvPr>
          <p:cNvSpPr/>
          <p:nvPr/>
        </p:nvSpPr>
        <p:spPr>
          <a:xfrm>
            <a:off x="3236259" y="4338918"/>
            <a:ext cx="2671482" cy="663388"/>
          </a:xfrm>
          <a:prstGeom prst="flowChartTerminator">
            <a:avLst/>
          </a:prstGeom>
          <a:solidFill>
            <a:srgbClr val="008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Lesson 7</a:t>
            </a:r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6AB67DE-31DD-D73C-AADB-58349021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553046"/>
            <a:ext cx="52768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B85A-93C1-2615-0FE4-CA121F17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Radovan </a:t>
            </a:r>
            <a:r>
              <a:rPr lang="en-GB" err="1">
                <a:latin typeface="Trebuchet MS"/>
                <a:ea typeface="Trebuchet MS"/>
                <a:cs typeface="Trebuchet MS"/>
                <a:sym typeface="Trebuchet MS"/>
              </a:rPr>
              <a:t>Karadžić</a:t>
            </a:r>
            <a:endParaRPr lang="en-GB"/>
          </a:p>
        </p:txBody>
      </p:sp>
      <p:graphicFrame>
        <p:nvGraphicFramePr>
          <p:cNvPr id="3" name="Google Shape;258;p10">
            <a:extLst>
              <a:ext uri="{FF2B5EF4-FFF2-40B4-BE49-F238E27FC236}">
                <a16:creationId xmlns:a16="http://schemas.microsoft.com/office/drawing/2014/main" id="{E66826DA-FA26-8557-2D55-311DB7084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511170"/>
              </p:ext>
            </p:extLst>
          </p:nvPr>
        </p:nvGraphicFramePr>
        <p:xfrm>
          <a:off x="759390" y="3128682"/>
          <a:ext cx="1683450" cy="2735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Leader of the Serb Democratic Party in Bosnia and President of the Serb Republic within Bosnia.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oogle Shape;259;p10">
            <a:extLst>
              <a:ext uri="{FF2B5EF4-FFF2-40B4-BE49-F238E27FC236}">
                <a16:creationId xmlns:a16="http://schemas.microsoft.com/office/drawing/2014/main" id="{C3BB2FC5-30D8-00A6-0867-1F1F2E873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74283"/>
              </p:ext>
            </p:extLst>
          </p:nvPr>
        </p:nvGraphicFramePr>
        <p:xfrm>
          <a:off x="2442840" y="312868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Perpetrator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60;p10">
            <a:extLst>
              <a:ext uri="{FF2B5EF4-FFF2-40B4-BE49-F238E27FC236}">
                <a16:creationId xmlns:a16="http://schemas.microsoft.com/office/drawing/2014/main" id="{01ADE94A-F023-CD4D-1D2C-CD7D560E1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635839"/>
              </p:ext>
            </p:extLst>
          </p:nvPr>
        </p:nvGraphicFramePr>
        <p:xfrm>
          <a:off x="4271640" y="3128682"/>
          <a:ext cx="1828800" cy="3299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Was held responsible for the ‘ethnic cleansing’ of Serb held areas of Bosnia, during which tens of thousands of </a:t>
                      </a:r>
                      <a:r>
                        <a:rPr lang="en-GB" sz="15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Bosniaks</a:t>
                      </a:r>
                      <a:r>
                        <a:rPr lang="en-GB" sz="15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(Muslims) and Croats were killed or driven from their homes.</a:t>
                      </a:r>
                      <a:endParaRPr sz="15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61;p10">
            <a:extLst>
              <a:ext uri="{FF2B5EF4-FFF2-40B4-BE49-F238E27FC236}">
                <a16:creationId xmlns:a16="http://schemas.microsoft.com/office/drawing/2014/main" id="{0406288E-0EC5-062E-043A-91453C74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600750"/>
              </p:ext>
            </p:extLst>
          </p:nvPr>
        </p:nvGraphicFramePr>
        <p:xfrm>
          <a:off x="6100440" y="3128682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Did not have to order the murder of more than 7’000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Bosniaks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the town of Srebrenica in July 1995.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oogle Shape;257;p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AE93242-7DBD-2309-CFCC-22735CC397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6520" y="274320"/>
            <a:ext cx="2169820" cy="2720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1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FEDF-D221-4B4F-7D19-92380B79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Ratko Mladic</a:t>
            </a:r>
            <a:endParaRPr lang="en-GB"/>
          </a:p>
        </p:txBody>
      </p:sp>
      <p:pic>
        <p:nvPicPr>
          <p:cNvPr id="3" name="Google Shape;267;p11" descr="A group of people standing in front of a military uniform&#10;&#10;Description automatically generated">
            <a:extLst>
              <a:ext uri="{FF2B5EF4-FFF2-40B4-BE49-F238E27FC236}">
                <a16:creationId xmlns:a16="http://schemas.microsoft.com/office/drawing/2014/main" id="{EB56F28E-8DB4-3991-B7C1-C8DE16A62F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859" t="297" r="40467" b="-297"/>
          <a:stretch/>
        </p:blipFill>
        <p:spPr>
          <a:xfrm>
            <a:off x="6384577" y="425817"/>
            <a:ext cx="2231763" cy="2869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Google Shape;268;p11">
            <a:extLst>
              <a:ext uri="{FF2B5EF4-FFF2-40B4-BE49-F238E27FC236}">
                <a16:creationId xmlns:a16="http://schemas.microsoft.com/office/drawing/2014/main" id="{DA442262-257A-9A87-C93A-18E59A2B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6848"/>
              </p:ext>
            </p:extLst>
          </p:nvPr>
        </p:nvGraphicFramePr>
        <p:xfrm>
          <a:off x="759390" y="3563022"/>
          <a:ext cx="1683450" cy="2247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Commander of the Bosnian Serb army during the Bosnian conflict.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69;p11">
            <a:extLst>
              <a:ext uri="{FF2B5EF4-FFF2-40B4-BE49-F238E27FC236}">
                <a16:creationId xmlns:a16="http://schemas.microsoft.com/office/drawing/2014/main" id="{E55952E7-986E-A2FA-FB54-EB6F57455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68303"/>
              </p:ext>
            </p:extLst>
          </p:nvPr>
        </p:nvGraphicFramePr>
        <p:xfrm>
          <a:off x="2442840" y="356302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Perpetrator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70;p11">
            <a:extLst>
              <a:ext uri="{FF2B5EF4-FFF2-40B4-BE49-F238E27FC236}">
                <a16:creationId xmlns:a16="http://schemas.microsoft.com/office/drawing/2014/main" id="{250D054B-82A6-33AD-B36E-943C8A99A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60201"/>
              </p:ext>
            </p:extLst>
          </p:nvPr>
        </p:nvGraphicFramePr>
        <p:xfrm>
          <a:off x="4271640" y="3563022"/>
          <a:ext cx="1828800" cy="2491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Mladic oversaw the Srebrenica massacre, where at least 7’000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(Bosnian Muslim) men and boys were killed.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271;p11">
            <a:extLst>
              <a:ext uri="{FF2B5EF4-FFF2-40B4-BE49-F238E27FC236}">
                <a16:creationId xmlns:a16="http://schemas.microsoft.com/office/drawing/2014/main" id="{89A66ACA-79C6-BA38-8A04-580603F0C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945519"/>
              </p:ext>
            </p:extLst>
          </p:nvPr>
        </p:nvGraphicFramePr>
        <p:xfrm>
          <a:off x="6100440" y="3563022"/>
          <a:ext cx="2515900" cy="15233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have refused to oversee the Srebrenica massacre.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814C-AA8D-9851-599E-3722D151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Media Propaganda </a:t>
            </a:r>
            <a:endParaRPr lang="en-GB"/>
          </a:p>
        </p:txBody>
      </p:sp>
      <p:pic>
        <p:nvPicPr>
          <p:cNvPr id="3" name="Google Shape;277;p12" descr="A stack of flyers on a table&#10;&#10;Description automatically generated">
            <a:extLst>
              <a:ext uri="{FF2B5EF4-FFF2-40B4-BE49-F238E27FC236}">
                <a16:creationId xmlns:a16="http://schemas.microsoft.com/office/drawing/2014/main" id="{C5B1A999-34A4-8F62-77EE-7DB893DC6D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209" y="697881"/>
            <a:ext cx="3552942" cy="2319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Google Shape;278;p12">
            <a:extLst>
              <a:ext uri="{FF2B5EF4-FFF2-40B4-BE49-F238E27FC236}">
                <a16:creationId xmlns:a16="http://schemas.microsoft.com/office/drawing/2014/main" id="{D29E3309-79FA-91DD-64F2-FAA828BBE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312074"/>
              </p:ext>
            </p:extLst>
          </p:nvPr>
        </p:nvGraphicFramePr>
        <p:xfrm>
          <a:off x="793680" y="3578877"/>
          <a:ext cx="1683450" cy="22476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Media outlets such as; newspaper, TV and radio which share news in Bosnia.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79;p12">
            <a:extLst>
              <a:ext uri="{FF2B5EF4-FFF2-40B4-BE49-F238E27FC236}">
                <a16:creationId xmlns:a16="http://schemas.microsoft.com/office/drawing/2014/main" id="{346BA3B5-DC6B-3AC0-00E7-7451E6120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88491"/>
              </p:ext>
            </p:extLst>
          </p:nvPr>
        </p:nvGraphicFramePr>
        <p:xfrm>
          <a:off x="2477130" y="3578877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Collaborator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80;p12">
            <a:extLst>
              <a:ext uri="{FF2B5EF4-FFF2-40B4-BE49-F238E27FC236}">
                <a16:creationId xmlns:a16="http://schemas.microsoft.com/office/drawing/2014/main" id="{DB0B4011-ED0D-7349-D69F-20744DD22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493150"/>
              </p:ext>
            </p:extLst>
          </p:nvPr>
        </p:nvGraphicFramePr>
        <p:xfrm>
          <a:off x="4305930" y="3578877"/>
          <a:ext cx="1828800" cy="2491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Throughout the war, media outlets such as Belgrade TV and radio spread lots of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anti-muslim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propaganda.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281;p12">
            <a:extLst>
              <a:ext uri="{FF2B5EF4-FFF2-40B4-BE49-F238E27FC236}">
                <a16:creationId xmlns:a16="http://schemas.microsoft.com/office/drawing/2014/main" id="{208BCBCF-0534-F487-746E-5C9EE8501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512535"/>
              </p:ext>
            </p:extLst>
          </p:nvPr>
        </p:nvGraphicFramePr>
        <p:xfrm>
          <a:off x="6134730" y="3578877"/>
          <a:ext cx="2515900" cy="2491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76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8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Did not have to spread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anti-muslim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propaganda.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2096-BF48-8134-4C49-5888E113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General Janvier </a:t>
            </a:r>
            <a:endParaRPr lang="en-GB"/>
          </a:p>
        </p:txBody>
      </p:sp>
      <p:pic>
        <p:nvPicPr>
          <p:cNvPr id="3" name="Google Shape;287;p14">
            <a:extLst>
              <a:ext uri="{FF2B5EF4-FFF2-40B4-BE49-F238E27FC236}">
                <a16:creationId xmlns:a16="http://schemas.microsoft.com/office/drawing/2014/main" id="{099C9D14-9C81-FF56-9DC3-EBD462F0356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7861" y="446406"/>
            <a:ext cx="2188279" cy="29825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Google Shape;288;p14">
            <a:extLst>
              <a:ext uri="{FF2B5EF4-FFF2-40B4-BE49-F238E27FC236}">
                <a16:creationId xmlns:a16="http://schemas.microsoft.com/office/drawing/2014/main" id="{8898AD8E-1D9A-BE80-4963-C39D7F09D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209554"/>
              </p:ext>
            </p:extLst>
          </p:nvPr>
        </p:nvGraphicFramePr>
        <p:xfrm>
          <a:off x="614040" y="3563022"/>
          <a:ext cx="1683450" cy="2491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Former General of the French army and was in charge of 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peacekeeping during the Bosnian war.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89;p14">
            <a:extLst>
              <a:ext uri="{FF2B5EF4-FFF2-40B4-BE49-F238E27FC236}">
                <a16:creationId xmlns:a16="http://schemas.microsoft.com/office/drawing/2014/main" id="{46A9F3DF-166B-CF80-0D89-E165B08E7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943603"/>
              </p:ext>
            </p:extLst>
          </p:nvPr>
        </p:nvGraphicFramePr>
        <p:xfrm>
          <a:off x="2297490" y="356302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Collaborator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90;p14">
            <a:extLst>
              <a:ext uri="{FF2B5EF4-FFF2-40B4-BE49-F238E27FC236}">
                <a16:creationId xmlns:a16="http://schemas.microsoft.com/office/drawing/2014/main" id="{8D26E4F6-149A-F1C3-E087-1B3C64883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23678"/>
              </p:ext>
            </p:extLst>
          </p:nvPr>
        </p:nvGraphicFramePr>
        <p:xfrm>
          <a:off x="4053590" y="3563022"/>
          <a:ext cx="2266650" cy="3042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Six weeks before Bosnian Serb forces overran Srebrenica </a:t>
                      </a:r>
                      <a:endParaRPr sz="13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murdered thousands of its inhabitants, General Janvier </a:t>
                      </a:r>
                      <a:endParaRPr sz="13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told UN diplomats to abandon the Muslim enclave and the </a:t>
                      </a:r>
                      <a:endParaRPr sz="13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other so-called "safe areas" in Bosnia to their fate.</a:t>
                      </a:r>
                      <a:endParaRPr sz="13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291;p14">
            <a:extLst>
              <a:ext uri="{FF2B5EF4-FFF2-40B4-BE49-F238E27FC236}">
                <a16:creationId xmlns:a16="http://schemas.microsoft.com/office/drawing/2014/main" id="{F34EF5FC-A9C5-1494-AB28-BDED07EEC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106641"/>
              </p:ext>
            </p:extLst>
          </p:nvPr>
        </p:nvGraphicFramePr>
        <p:xfrm>
          <a:off x="6320240" y="3563022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have told UN diplomats to continue sustain the Muslim enclave and other ‘safe areas’.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1233-AA8C-9F9A-0796-D4F061C9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The US and UK do nothing </a:t>
            </a:r>
            <a:endParaRPr lang="en-GB"/>
          </a:p>
        </p:txBody>
      </p:sp>
      <p:pic>
        <p:nvPicPr>
          <p:cNvPr id="4" name="Google Shape;299;p15" descr="A close up of a logo&#10;&#10;Description automatically generated">
            <a:extLst>
              <a:ext uri="{FF2B5EF4-FFF2-40B4-BE49-F238E27FC236}">
                <a16:creationId xmlns:a16="http://schemas.microsoft.com/office/drawing/2014/main" id="{1B9E3E96-538D-37EB-61DF-B2DBBBF9E7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0020" y="1656630"/>
            <a:ext cx="2113554" cy="1555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Google Shape;300;p15">
            <a:extLst>
              <a:ext uri="{FF2B5EF4-FFF2-40B4-BE49-F238E27FC236}">
                <a16:creationId xmlns:a16="http://schemas.microsoft.com/office/drawing/2014/main" id="{8B8755ED-58CE-4EF4-6851-8FBBEFBA9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291753"/>
              </p:ext>
            </p:extLst>
          </p:nvPr>
        </p:nvGraphicFramePr>
        <p:xfrm>
          <a:off x="614040" y="3563022"/>
          <a:ext cx="1683450" cy="2003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Governments of western countries such as the US and UK.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301;p15">
            <a:extLst>
              <a:ext uri="{FF2B5EF4-FFF2-40B4-BE49-F238E27FC236}">
                <a16:creationId xmlns:a16="http://schemas.microsoft.com/office/drawing/2014/main" id="{DEF6318F-D51A-951F-8EEB-487198AF8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72257"/>
              </p:ext>
            </p:extLst>
          </p:nvPr>
        </p:nvGraphicFramePr>
        <p:xfrm>
          <a:off x="2297490" y="356302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Bystander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302;p15">
            <a:extLst>
              <a:ext uri="{FF2B5EF4-FFF2-40B4-BE49-F238E27FC236}">
                <a16:creationId xmlns:a16="http://schemas.microsoft.com/office/drawing/2014/main" id="{6E71AEAF-34AF-5093-C38D-029B7CDD6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03786"/>
              </p:ext>
            </p:extLst>
          </p:nvPr>
        </p:nvGraphicFramePr>
        <p:xfrm>
          <a:off x="4053590" y="3563022"/>
          <a:ext cx="2266650" cy="2735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New research reveals that Britain and the US knew six weeks before the massacre that enclave would fall – but they decided to sacrifice it in their efforts for peace.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oogle Shape;303;p15">
            <a:extLst>
              <a:ext uri="{FF2B5EF4-FFF2-40B4-BE49-F238E27FC236}">
                <a16:creationId xmlns:a16="http://schemas.microsoft.com/office/drawing/2014/main" id="{076EE140-F779-E545-0B11-EE83C3F8B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251694"/>
              </p:ext>
            </p:extLst>
          </p:nvPr>
        </p:nvGraphicFramePr>
        <p:xfrm>
          <a:off x="6320240" y="3563022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US and UK governments could have chosen to step in to support the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Bosniaks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oogle Shape;298;p15" descr="Union Jack British Flag - Free image on Pixabay">
            <a:extLst>
              <a:ext uri="{FF2B5EF4-FFF2-40B4-BE49-F238E27FC236}">
                <a16:creationId xmlns:a16="http://schemas.microsoft.com/office/drawing/2014/main" id="{E9AF7F65-F75F-D7A1-E749-F2530FB8FD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8848" y="1294710"/>
            <a:ext cx="2180732" cy="14470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6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DBFA-EB75-1108-2FA2-A31C6AD8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5115"/>
            <a:ext cx="7886700" cy="1325563"/>
          </a:xfrm>
        </p:spPr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Dutch UN Peacekeepers</a:t>
            </a:r>
            <a:endParaRPr lang="en-GB"/>
          </a:p>
        </p:txBody>
      </p:sp>
      <p:pic>
        <p:nvPicPr>
          <p:cNvPr id="3" name="Google Shape;309;p16" descr="A picture containing outdoor, person, plane, water&#10;&#10;Description automatically generated">
            <a:extLst>
              <a:ext uri="{FF2B5EF4-FFF2-40B4-BE49-F238E27FC236}">
                <a16:creationId xmlns:a16="http://schemas.microsoft.com/office/drawing/2014/main" id="{DA4A7409-0A71-AE18-35FF-92A5E74938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433" t="7483" r="22423"/>
          <a:stretch/>
        </p:blipFill>
        <p:spPr>
          <a:xfrm>
            <a:off x="6298680" y="651510"/>
            <a:ext cx="2411730" cy="26044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Google Shape;310;p16">
            <a:extLst>
              <a:ext uri="{FF2B5EF4-FFF2-40B4-BE49-F238E27FC236}">
                <a16:creationId xmlns:a16="http://schemas.microsoft.com/office/drawing/2014/main" id="{7482FFAA-7D13-3448-37F8-FA388B760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3857"/>
              </p:ext>
            </p:extLst>
          </p:nvPr>
        </p:nvGraphicFramePr>
        <p:xfrm>
          <a:off x="488310" y="3364351"/>
          <a:ext cx="1683450" cy="15160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Dutch soldiers acting as UN peacekeepers.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311;p16">
            <a:extLst>
              <a:ext uri="{FF2B5EF4-FFF2-40B4-BE49-F238E27FC236}">
                <a16:creationId xmlns:a16="http://schemas.microsoft.com/office/drawing/2014/main" id="{7442842C-8CED-3346-9280-465140619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834898"/>
              </p:ext>
            </p:extLst>
          </p:nvPr>
        </p:nvGraphicFramePr>
        <p:xfrm>
          <a:off x="2171760" y="3364351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Bystander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312;p16">
            <a:extLst>
              <a:ext uri="{FF2B5EF4-FFF2-40B4-BE49-F238E27FC236}">
                <a16:creationId xmlns:a16="http://schemas.microsoft.com/office/drawing/2014/main" id="{3131DB64-DF08-6D26-07A4-6635496F0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534627"/>
              </p:ext>
            </p:extLst>
          </p:nvPr>
        </p:nvGraphicFramePr>
        <p:xfrm>
          <a:off x="3927860" y="3364351"/>
          <a:ext cx="2266650" cy="30299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Muslims headed to the nearby Dutch base, only to be subsequently handed 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367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 to their murderers as UN peacekeepers did nothing to protect them.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313;p16">
            <a:extLst>
              <a:ext uri="{FF2B5EF4-FFF2-40B4-BE49-F238E27FC236}">
                <a16:creationId xmlns:a16="http://schemas.microsoft.com/office/drawing/2014/main" id="{1967BE84-7DCB-2188-D228-AD398EC24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10963"/>
              </p:ext>
            </p:extLst>
          </p:nvPr>
        </p:nvGraphicFramePr>
        <p:xfrm>
          <a:off x="6194510" y="3364351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 Dutch peacekeepers could have defended </a:t>
                      </a:r>
                      <a:r>
                        <a:rPr lang="en-GB" sz="160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Bosniak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Muslim men and boys who came to the base for protection.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0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BD63-7C9B-0B01-CBAD-6A074177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Camera Crews </a:t>
            </a:r>
            <a:endParaRPr lang="en-GB"/>
          </a:p>
        </p:txBody>
      </p:sp>
      <p:pic>
        <p:nvPicPr>
          <p:cNvPr id="3" name="Google Shape;320;p17" descr="Press,camera,the crowd,journalist,news - free image from needpix.com">
            <a:extLst>
              <a:ext uri="{FF2B5EF4-FFF2-40B4-BE49-F238E27FC236}">
                <a16:creationId xmlns:a16="http://schemas.microsoft.com/office/drawing/2014/main" id="{7D96C585-35E2-6C6E-7B4B-45FD77B400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7860" y="722522"/>
            <a:ext cx="3308280" cy="23267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Google Shape;321;p17">
            <a:extLst>
              <a:ext uri="{FF2B5EF4-FFF2-40B4-BE49-F238E27FC236}">
                <a16:creationId xmlns:a16="http://schemas.microsoft.com/office/drawing/2014/main" id="{B1E20613-1FA8-006A-DE6E-91D549B52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900380"/>
              </p:ext>
            </p:extLst>
          </p:nvPr>
        </p:nvGraphicFramePr>
        <p:xfrm>
          <a:off x="614040" y="3193022"/>
          <a:ext cx="1683450" cy="17599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Camera crews from media outlets across the West.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322;p17">
            <a:extLst>
              <a:ext uri="{FF2B5EF4-FFF2-40B4-BE49-F238E27FC236}">
                <a16:creationId xmlns:a16="http://schemas.microsoft.com/office/drawing/2014/main" id="{F51CD7B7-5B9F-2C1A-57CE-8378495F8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245830"/>
              </p:ext>
            </p:extLst>
          </p:nvPr>
        </p:nvGraphicFramePr>
        <p:xfrm>
          <a:off x="2297490" y="319302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Bystander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323;p17">
            <a:extLst>
              <a:ext uri="{FF2B5EF4-FFF2-40B4-BE49-F238E27FC236}">
                <a16:creationId xmlns:a16="http://schemas.microsoft.com/office/drawing/2014/main" id="{B16B616E-774B-9014-40E3-D76AF751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115086"/>
              </p:ext>
            </p:extLst>
          </p:nvPr>
        </p:nvGraphicFramePr>
        <p:xfrm>
          <a:off x="4053590" y="3193022"/>
          <a:ext cx="2266650" cy="27860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7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Camera crews were very aware of the atrocities which were happening in front of them however they 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367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decided to film what was happening rather than put a stop to it.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324;p17">
            <a:extLst>
              <a:ext uri="{FF2B5EF4-FFF2-40B4-BE49-F238E27FC236}">
                <a16:creationId xmlns:a16="http://schemas.microsoft.com/office/drawing/2014/main" id="{5535E047-0821-BDA3-E1FA-660EF8EF1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136415"/>
              </p:ext>
            </p:extLst>
          </p:nvPr>
        </p:nvGraphicFramePr>
        <p:xfrm>
          <a:off x="6320240" y="3193022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Camera Crews could have chosen not to film the atrocities and publicise the violence.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6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799C-B47B-2913-0BD3-478B167D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Plenary</a:t>
            </a:r>
          </a:p>
        </p:txBody>
      </p:sp>
      <p:sp>
        <p:nvSpPr>
          <p:cNvPr id="8" name="Google Shape;330;p18">
            <a:extLst>
              <a:ext uri="{FF2B5EF4-FFF2-40B4-BE49-F238E27FC236}">
                <a16:creationId xmlns:a16="http://schemas.microsoft.com/office/drawing/2014/main" id="{DF777900-C15D-06D7-B8DF-2E0B0799349A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441426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We have now considered the role of a number of different groups and individuals who played a part in the Srebrenica genocide. </a:t>
            </a:r>
          </a:p>
          <a:p>
            <a:pPr marL="274320" indent="-150447">
              <a:lnSpc>
                <a:spcPct val="100000"/>
              </a:lnSpc>
              <a:spcBef>
                <a:spcPts val="459"/>
              </a:spcBef>
              <a:buSzPct val="85000"/>
              <a:buFont typeface="Arial" panose="020B0604020202020204" pitchFamily="34" charset="0"/>
              <a:buNone/>
            </a:pP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459"/>
              </a:spcBef>
              <a:buFont typeface="Arial" panose="020B0604020202020204" pitchFamily="34" charset="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Has this changed your mind about who was responsible? </a:t>
            </a:r>
          </a:p>
          <a:p>
            <a:pPr marL="274320" indent="-150447">
              <a:lnSpc>
                <a:spcPct val="100000"/>
              </a:lnSpc>
              <a:spcBef>
                <a:spcPts val="459"/>
              </a:spcBef>
              <a:buSzPct val="85000"/>
              <a:buFont typeface="Arial" panose="020B0604020202020204" pitchFamily="34" charset="0"/>
              <a:buNone/>
            </a:pP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476"/>
              </a:spcBef>
              <a:buFont typeface="Arial" panose="020B0604020202020204" pitchFamily="34" charset="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On your post it write who you now think was responsible for the death of Hajrudin Mesić family. </a:t>
            </a:r>
          </a:p>
        </p:txBody>
      </p:sp>
      <p:pic>
        <p:nvPicPr>
          <p:cNvPr id="9" name="Google Shape;331;p1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E7B8C83-E4E9-B0B9-67A7-5CF1554CB9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6056" y="2242499"/>
            <a:ext cx="3591228" cy="237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8F79B7-C84C-540C-4ADB-1973A291F385}"/>
              </a:ext>
            </a:extLst>
          </p:cNvPr>
          <p:cNvSpPr/>
          <p:nvPr/>
        </p:nvSpPr>
        <p:spPr>
          <a:xfrm>
            <a:off x="7531140" y="5894927"/>
            <a:ext cx="1136144" cy="408241"/>
          </a:xfrm>
          <a:prstGeom prst="roundRect">
            <a:avLst/>
          </a:prstGeom>
          <a:solidFill>
            <a:srgbClr val="008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1800" b="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40578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p2">
            <a:extLst>
              <a:ext uri="{FF2B5EF4-FFF2-40B4-BE49-F238E27FC236}">
                <a16:creationId xmlns:a16="http://schemas.microsoft.com/office/drawing/2014/main" id="{7DC989DD-86AF-5DAC-9CAB-E899A300E327}"/>
              </a:ext>
            </a:extLst>
          </p:cNvPr>
          <p:cNvSpPr txBox="1">
            <a:spLocks/>
          </p:cNvSpPr>
          <p:nvPr/>
        </p:nvSpPr>
        <p:spPr>
          <a:xfrm>
            <a:off x="194207" y="862642"/>
            <a:ext cx="8755586" cy="49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indent="-205740" algn="ctr">
              <a:lnSpc>
                <a:spcPct val="100000"/>
              </a:lnSpc>
              <a:spcBef>
                <a:spcPts val="0"/>
              </a:spcBef>
              <a:buSzPct val="91688"/>
              <a:buNone/>
            </a:pPr>
            <a:r>
              <a:rPr lang="en-GB" sz="5561" b="1">
                <a:solidFill>
                  <a:srgbClr val="144C3B"/>
                </a:solidFill>
                <a:latin typeface="Trebuchet MS"/>
                <a:ea typeface="Trebuchet MS"/>
                <a:cs typeface="Trebuchet MS"/>
                <a:sym typeface="Trebuchet MS"/>
              </a:rPr>
              <a:t>Learning Intention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6856"/>
              <a:buNone/>
            </a:pPr>
            <a:endParaRPr lang="en-GB" sz="4772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lvl="0" indent="-27432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66885"/>
              <a:buNone/>
            </a:pPr>
            <a:r>
              <a:rPr lang="en-GB" sz="4800">
                <a:latin typeface="Trebuchet MS"/>
                <a:ea typeface="Trebuchet MS"/>
                <a:cs typeface="Trebuchet MS"/>
                <a:sym typeface="Trebuchet MS"/>
              </a:rPr>
              <a:t>To develop an understanding of the concept of responsibility.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6856"/>
              <a:buNone/>
            </a:pPr>
            <a:endParaRPr lang="en-GB" sz="4772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205740" indent="-205740" algn="ctr">
              <a:lnSpc>
                <a:spcPct val="100000"/>
              </a:lnSpc>
              <a:spcBef>
                <a:spcPts val="0"/>
              </a:spcBef>
              <a:buSzPct val="94367"/>
              <a:buNone/>
            </a:pPr>
            <a:r>
              <a:rPr lang="en-GB" sz="5404" b="1">
                <a:solidFill>
                  <a:srgbClr val="144C3B"/>
                </a:solidFill>
                <a:latin typeface="Trebuchet MS"/>
                <a:ea typeface="Trebuchet MS"/>
                <a:cs typeface="Trebuchet MS"/>
                <a:sym typeface="Trebuchet MS"/>
              </a:rPr>
              <a:t>Success Criteria</a:t>
            </a:r>
          </a:p>
          <a:p>
            <a:pPr marL="205740" indent="-205740" algn="ctr">
              <a:lnSpc>
                <a:spcPct val="100000"/>
              </a:lnSpc>
              <a:spcBef>
                <a:spcPts val="0"/>
              </a:spcBef>
              <a:buSzPct val="106856"/>
              <a:buNone/>
            </a:pPr>
            <a:endParaRPr lang="en-GB" sz="4772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936625" indent="0">
              <a:lnSpc>
                <a:spcPct val="100000"/>
              </a:lnSpc>
              <a:spcBef>
                <a:spcPts val="480"/>
              </a:spcBef>
              <a:buSzPct val="66885"/>
              <a:buNone/>
            </a:pPr>
            <a:r>
              <a:rPr lang="en-GB" sz="4800">
                <a:latin typeface="Trebuchet MS"/>
                <a:ea typeface="Trebuchet MS"/>
                <a:cs typeface="Trebuchet MS"/>
                <a:sym typeface="Trebuchet MS"/>
              </a:rPr>
              <a:t>By the end of this lesson I will be able to: ​</a:t>
            </a:r>
          </a:p>
          <a:p>
            <a:pPr marL="1165225">
              <a:lnSpc>
                <a:spcPct val="100000"/>
              </a:lnSpc>
              <a:spcBef>
                <a:spcPts val="480"/>
              </a:spcBef>
              <a:buSzPct val="66885"/>
            </a:pPr>
            <a:r>
              <a:rPr lang="en-GB" sz="4800">
                <a:latin typeface="Trebuchet MS"/>
                <a:ea typeface="Trebuchet MS"/>
                <a:cs typeface="Trebuchet MS"/>
                <a:sym typeface="Trebuchet MS"/>
              </a:rPr>
              <a:t>Identify those who were perpetrators, collaborators and bystanders during the Srebrenica genocide.</a:t>
            </a:r>
          </a:p>
        </p:txBody>
      </p:sp>
    </p:spTree>
    <p:extLst>
      <p:ext uri="{BB962C8B-B14F-4D97-AF65-F5344CB8AC3E}">
        <p14:creationId xmlns:p14="http://schemas.microsoft.com/office/powerpoint/2010/main" val="363145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A07A-237A-B41F-9FC2-0B6002AE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36524"/>
            <a:ext cx="8100680" cy="1325563"/>
          </a:xfrm>
        </p:spPr>
        <p:txBody>
          <a:bodyPr/>
          <a:lstStyle/>
          <a:p>
            <a:r>
              <a:rPr lang="en-GB"/>
              <a:t>Starter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1021E-326F-28E4-D55D-E7033659B82D}"/>
              </a:ext>
            </a:extLst>
          </p:cNvPr>
          <p:cNvSpPr txBox="1"/>
          <p:nvPr/>
        </p:nvSpPr>
        <p:spPr>
          <a:xfrm>
            <a:off x="414670" y="1170157"/>
            <a:ext cx="5655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Why do you think the genocide is still taboo? Why do you think this would make it difficult to punish those responsible? </a:t>
            </a:r>
          </a:p>
        </p:txBody>
      </p:sp>
      <p:pic>
        <p:nvPicPr>
          <p:cNvPr id="3" name="Online Media 2" title="Srebrenica Massacre - Stories of War Crimes Still Taboo 20 Years On (2015)">
            <a:hlinkClick r:id="" action="ppaction://media"/>
            <a:extLst>
              <a:ext uri="{FF2B5EF4-FFF2-40B4-BE49-F238E27FC236}">
                <a16:creationId xmlns:a16="http://schemas.microsoft.com/office/drawing/2014/main" id="{4C6A263C-50F4-FB6E-5C66-24C8C96384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4670" y="1816488"/>
            <a:ext cx="8100680" cy="4563763"/>
          </a:xfrm>
          <a:prstGeom prst="rect">
            <a:avLst/>
          </a:prstGeom>
        </p:spPr>
      </p:pic>
      <p:grpSp>
        <p:nvGrpSpPr>
          <p:cNvPr id="8" name="Google Shape;194;p3">
            <a:extLst>
              <a:ext uri="{FF2B5EF4-FFF2-40B4-BE49-F238E27FC236}">
                <a16:creationId xmlns:a16="http://schemas.microsoft.com/office/drawing/2014/main" id="{AB9979A6-0E0E-45D1-FAF9-81A8B707ACCA}"/>
              </a:ext>
            </a:extLst>
          </p:cNvPr>
          <p:cNvGrpSpPr/>
          <p:nvPr/>
        </p:nvGrpSpPr>
        <p:grpSpPr>
          <a:xfrm>
            <a:off x="6251424" y="276546"/>
            <a:ext cx="2477906" cy="1539942"/>
            <a:chOff x="400906" y="1413825"/>
            <a:chExt cx="3105318" cy="2115525"/>
          </a:xfrm>
        </p:grpSpPr>
        <p:pic>
          <p:nvPicPr>
            <p:cNvPr id="9" name="Google Shape;195;p3">
              <a:extLst>
                <a:ext uri="{FF2B5EF4-FFF2-40B4-BE49-F238E27FC236}">
                  <a16:creationId xmlns:a16="http://schemas.microsoft.com/office/drawing/2014/main" id="{766B7CA9-A1FE-5E4E-A296-19657C3EE6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1582"/>
            <a:stretch/>
          </p:blipFill>
          <p:spPr>
            <a:xfrm>
              <a:off x="515325" y="1413825"/>
              <a:ext cx="2990899" cy="2115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96;p3">
              <a:extLst>
                <a:ext uri="{FF2B5EF4-FFF2-40B4-BE49-F238E27FC236}">
                  <a16:creationId xmlns:a16="http://schemas.microsoft.com/office/drawing/2014/main" id="{607CE0E7-22E8-646C-1F13-94A26A248F31}"/>
                </a:ext>
              </a:extLst>
            </p:cNvPr>
            <p:cNvSpPr txBox="1"/>
            <p:nvPr/>
          </p:nvSpPr>
          <p:spPr>
            <a:xfrm>
              <a:off x="400906" y="1719149"/>
              <a:ext cx="2341541" cy="97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Class Discussion</a:t>
              </a:r>
              <a:endParaRPr sz="20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193;p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F95EF83-0A4F-98DD-7D27-422819700B2C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3"/>
          <a:srcRect l="23103" r="7102" b="-1"/>
          <a:stretch/>
        </p:blipFill>
        <p:spPr>
          <a:xfrm>
            <a:off x="628650" y="1326516"/>
            <a:ext cx="5705081" cy="539496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232D69-EAAD-1703-2E17-6C77A85A6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1611" y="1852832"/>
            <a:ext cx="3325859" cy="434232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" lvl="0" indent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n-US">
                <a:sym typeface="Trebuchet MS"/>
              </a:rPr>
              <a:t>This is </a:t>
            </a:r>
            <a:r>
              <a:rPr lang="en-US" err="1">
                <a:sym typeface="Trebuchet MS"/>
              </a:rPr>
              <a:t>Hajrudin</a:t>
            </a:r>
            <a:r>
              <a:rPr lang="en-US">
                <a:sym typeface="Trebuchet MS"/>
              </a:rPr>
              <a:t> </a:t>
            </a:r>
            <a:r>
              <a:rPr lang="en-US" err="1">
                <a:sym typeface="Trebuchet MS"/>
              </a:rPr>
              <a:t>Mesić</a:t>
            </a:r>
            <a:r>
              <a:rPr lang="en-US">
                <a:sym typeface="Trebuchet MS"/>
              </a:rPr>
              <a:t>. He is the youngest of five brothers and is the only one of his siblings to survive the Srebrenica genocide. He was 21 when it happened.</a:t>
            </a:r>
          </a:p>
          <a:p>
            <a:pPr marL="45720" lvl="0" indent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lang="en-US">
              <a:sym typeface="Trebuchet MS"/>
            </a:endParaRPr>
          </a:p>
          <a:p>
            <a:pPr marL="45720" lvl="0" indent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n-US">
                <a:sym typeface="Trebuchet MS"/>
              </a:rPr>
              <a:t>Who do you think is responsible for the death of </a:t>
            </a:r>
            <a:r>
              <a:rPr lang="en-US" err="1">
                <a:sym typeface="Trebuchet MS"/>
              </a:rPr>
              <a:t>Mesić’s</a:t>
            </a:r>
            <a:r>
              <a:rPr lang="en-US">
                <a:sym typeface="Trebuchet MS"/>
              </a:rPr>
              <a:t> family? </a:t>
            </a:r>
          </a:p>
          <a:p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EB274A-CE83-39C6-55D5-3FB542FD4F00}"/>
              </a:ext>
            </a:extLst>
          </p:cNvPr>
          <p:cNvSpPr txBox="1">
            <a:spLocks/>
          </p:cNvSpPr>
          <p:nvPr/>
        </p:nvSpPr>
        <p:spPr>
          <a:xfrm>
            <a:off x="414670" y="136524"/>
            <a:ext cx="8100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44C3B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err="1">
                <a:solidFill>
                  <a:schemeClr val="tx1"/>
                </a:solidFill>
                <a:latin typeface="+mj-lt"/>
                <a:sym typeface="Trebuchet MS"/>
              </a:rPr>
              <a:t>Hajrudin</a:t>
            </a:r>
            <a:r>
              <a:rPr lang="en-US" sz="4400">
                <a:solidFill>
                  <a:schemeClr val="tx1"/>
                </a:solidFill>
                <a:latin typeface="+mj-lt"/>
                <a:sym typeface="Trebuchet MS"/>
              </a:rPr>
              <a:t> </a:t>
            </a:r>
            <a:r>
              <a:rPr lang="en-US" sz="4400" err="1">
                <a:latin typeface="+mj-lt"/>
                <a:sym typeface="Trebuchet MS"/>
              </a:rPr>
              <a:t>Mesić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AB2D-BBDF-83F4-A4FD-42BEA421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6524"/>
            <a:ext cx="8631936" cy="1325563"/>
          </a:xfrm>
        </p:spPr>
        <p:txBody>
          <a:bodyPr>
            <a:noAutofit/>
          </a:bodyPr>
          <a:lstStyle/>
          <a:p>
            <a:r>
              <a:rPr lang="en-GB" sz="3200">
                <a:latin typeface="Trebuchet MS"/>
                <a:ea typeface="Trebuchet MS"/>
                <a:cs typeface="Trebuchet MS"/>
                <a:sym typeface="Trebuchet MS"/>
              </a:rPr>
              <a:t>During the Srebrenica genocide people who were not victims could be divided into 4 categories</a:t>
            </a:r>
            <a:endParaRPr lang="en-GB" sz="3200"/>
          </a:p>
        </p:txBody>
      </p:sp>
      <p:sp>
        <p:nvSpPr>
          <p:cNvPr id="5" name="Google Shape;204;p4">
            <a:extLst>
              <a:ext uri="{FF2B5EF4-FFF2-40B4-BE49-F238E27FC236}">
                <a16:creationId xmlns:a16="http://schemas.microsoft.com/office/drawing/2014/main" id="{904044A8-1D0E-93F2-AF0C-2CFFB2F8B568}"/>
              </a:ext>
            </a:extLst>
          </p:cNvPr>
          <p:cNvSpPr txBox="1"/>
          <p:nvPr/>
        </p:nvSpPr>
        <p:spPr>
          <a:xfrm>
            <a:off x="296895" y="1875691"/>
            <a:ext cx="1752300" cy="432000"/>
          </a:xfrm>
          <a:prstGeom prst="rect">
            <a:avLst/>
          </a:prstGeom>
          <a:solidFill>
            <a:srgbClr val="144C3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Perpetrator</a:t>
            </a:r>
            <a:r>
              <a:rPr lang="en-GB" sz="12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Google Shape;205;p4">
            <a:extLst>
              <a:ext uri="{FF2B5EF4-FFF2-40B4-BE49-F238E27FC236}">
                <a16:creationId xmlns:a16="http://schemas.microsoft.com/office/drawing/2014/main" id="{E7D5CC0A-7DDB-8E84-B133-82F4FDCBC123}"/>
              </a:ext>
            </a:extLst>
          </p:cNvPr>
          <p:cNvSpPr/>
          <p:nvPr/>
        </p:nvSpPr>
        <p:spPr>
          <a:xfrm>
            <a:off x="278452" y="2512964"/>
            <a:ext cx="1752300" cy="3110400"/>
          </a:xfrm>
          <a:prstGeom prst="rect">
            <a:avLst/>
          </a:prstGeom>
          <a:solidFill>
            <a:srgbClr val="008952">
              <a:alpha val="89019"/>
            </a:srgbClr>
          </a:solidFill>
          <a:ln>
            <a:noFill/>
          </a:ln>
        </p:spPr>
        <p:txBody>
          <a:bodyPr spcFirstLastPara="1" wrap="square" lIns="107950" tIns="0" rIns="10795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Ordered, organised </a:t>
            </a:r>
            <a:b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or carried out the persecution/ killing.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206;p4">
            <a:extLst>
              <a:ext uri="{FF2B5EF4-FFF2-40B4-BE49-F238E27FC236}">
                <a16:creationId xmlns:a16="http://schemas.microsoft.com/office/drawing/2014/main" id="{2B53A0D0-0CD6-42FC-CCDB-A687CB28A7CC}"/>
              </a:ext>
            </a:extLst>
          </p:cNvPr>
          <p:cNvSpPr txBox="1"/>
          <p:nvPr/>
        </p:nvSpPr>
        <p:spPr>
          <a:xfrm>
            <a:off x="2420978" y="1875691"/>
            <a:ext cx="2043900" cy="432000"/>
          </a:xfrm>
          <a:prstGeom prst="rect">
            <a:avLst/>
          </a:prstGeom>
          <a:solidFill>
            <a:srgbClr val="144C3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Collaborators</a:t>
            </a:r>
            <a:r>
              <a:rPr lang="en-GB" sz="12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2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207;p4">
            <a:extLst>
              <a:ext uri="{FF2B5EF4-FFF2-40B4-BE49-F238E27FC236}">
                <a16:creationId xmlns:a16="http://schemas.microsoft.com/office/drawing/2014/main" id="{9B4460E9-8699-B438-8794-6FF089802329}"/>
              </a:ext>
            </a:extLst>
          </p:cNvPr>
          <p:cNvSpPr txBox="1"/>
          <p:nvPr/>
        </p:nvSpPr>
        <p:spPr>
          <a:xfrm>
            <a:off x="4836732" y="1867447"/>
            <a:ext cx="1752300" cy="432000"/>
          </a:xfrm>
          <a:prstGeom prst="rect">
            <a:avLst/>
          </a:prstGeom>
          <a:solidFill>
            <a:srgbClr val="144C3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Bystanders </a:t>
            </a: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208;p4">
            <a:extLst>
              <a:ext uri="{FF2B5EF4-FFF2-40B4-BE49-F238E27FC236}">
                <a16:creationId xmlns:a16="http://schemas.microsoft.com/office/drawing/2014/main" id="{1AAD3D09-0AEF-2088-2BFD-5E1758FCDD5D}"/>
              </a:ext>
            </a:extLst>
          </p:cNvPr>
          <p:cNvSpPr txBox="1"/>
          <p:nvPr/>
        </p:nvSpPr>
        <p:spPr>
          <a:xfrm>
            <a:off x="7076670" y="1867447"/>
            <a:ext cx="1752300" cy="432000"/>
          </a:xfrm>
          <a:prstGeom prst="rect">
            <a:avLst/>
          </a:prstGeom>
          <a:solidFill>
            <a:srgbClr val="144C3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Resisters</a:t>
            </a:r>
            <a:r>
              <a:rPr lang="en-GB" sz="12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2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09;p4">
            <a:extLst>
              <a:ext uri="{FF2B5EF4-FFF2-40B4-BE49-F238E27FC236}">
                <a16:creationId xmlns:a16="http://schemas.microsoft.com/office/drawing/2014/main" id="{B29B384A-2098-700B-FDDD-99FDC4F4B8E0}"/>
              </a:ext>
            </a:extLst>
          </p:cNvPr>
          <p:cNvSpPr/>
          <p:nvPr/>
        </p:nvSpPr>
        <p:spPr>
          <a:xfrm>
            <a:off x="2555492" y="2512964"/>
            <a:ext cx="1752300" cy="3110400"/>
          </a:xfrm>
          <a:prstGeom prst="rect">
            <a:avLst/>
          </a:prstGeom>
          <a:solidFill>
            <a:srgbClr val="008952">
              <a:alpha val="89019"/>
            </a:srgbClr>
          </a:solidFill>
          <a:ln>
            <a:noFill/>
          </a:ln>
        </p:spPr>
        <p:txBody>
          <a:bodyPr spcFirstLastPara="1" wrap="square" lIns="107950" tIns="0" rIns="10795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Supported the Bosnian Serb soldiers. Helped make the killing possible.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210;p4">
            <a:extLst>
              <a:ext uri="{FF2B5EF4-FFF2-40B4-BE49-F238E27FC236}">
                <a16:creationId xmlns:a16="http://schemas.microsoft.com/office/drawing/2014/main" id="{2AE45E3C-0DF0-3D86-4143-515511E868AF}"/>
              </a:ext>
            </a:extLst>
          </p:cNvPr>
          <p:cNvSpPr/>
          <p:nvPr/>
        </p:nvSpPr>
        <p:spPr>
          <a:xfrm>
            <a:off x="4838969" y="2512964"/>
            <a:ext cx="1752300" cy="3110400"/>
          </a:xfrm>
          <a:prstGeom prst="rect">
            <a:avLst/>
          </a:prstGeom>
          <a:solidFill>
            <a:srgbClr val="008952">
              <a:alpha val="89019"/>
            </a:srgbClr>
          </a:solidFill>
          <a:ln>
            <a:noFill/>
          </a:ln>
        </p:spPr>
        <p:txBody>
          <a:bodyPr spcFirstLastPara="1" wrap="square" lIns="107950" tIns="0" rIns="10795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Did nothing to support the Bosnian Serb soldiers or to help their victims.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211;p4">
            <a:extLst>
              <a:ext uri="{FF2B5EF4-FFF2-40B4-BE49-F238E27FC236}">
                <a16:creationId xmlns:a16="http://schemas.microsoft.com/office/drawing/2014/main" id="{C72F13F8-3387-2ABE-9254-F2D827056651}"/>
              </a:ext>
            </a:extLst>
          </p:cNvPr>
          <p:cNvSpPr/>
          <p:nvPr/>
        </p:nvSpPr>
        <p:spPr>
          <a:xfrm>
            <a:off x="7060567" y="2512964"/>
            <a:ext cx="1752300" cy="3110400"/>
          </a:xfrm>
          <a:prstGeom prst="rect">
            <a:avLst/>
          </a:prstGeom>
          <a:solidFill>
            <a:srgbClr val="008952">
              <a:alpha val="89019"/>
            </a:srgbClr>
          </a:solidFill>
          <a:ln>
            <a:noFill/>
          </a:ln>
        </p:spPr>
        <p:txBody>
          <a:bodyPr spcFirstLastPara="1" wrap="square" lIns="107950" tIns="0" rIns="10795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Saved </a:t>
            </a:r>
            <a:b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or tried </a:t>
            </a:r>
            <a:b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to stop the </a:t>
            </a:r>
            <a:b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Bosnian Serb soldiers.</a:t>
            </a:r>
            <a:endParaRPr sz="14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1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A2DD-BCDB-6C5F-68AD-5FB21F8F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did what?</a:t>
            </a:r>
          </a:p>
        </p:txBody>
      </p:sp>
      <p:sp>
        <p:nvSpPr>
          <p:cNvPr id="5" name="Google Shape;218;p5">
            <a:extLst>
              <a:ext uri="{FF2B5EF4-FFF2-40B4-BE49-F238E27FC236}">
                <a16:creationId xmlns:a16="http://schemas.microsoft.com/office/drawing/2014/main" id="{A67236DD-C7AD-E5EC-9DC3-EEBB1CA6401C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34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0"/>
              </a:spcBef>
              <a:buSzPts val="2295"/>
              <a:buFont typeface="Arial" panose="020B0604020202020204" pitchFamily="34" charset="0"/>
              <a:buNone/>
            </a:pP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r>
              <a:rPr lang="en-GB" sz="2400">
                <a:latin typeface="Trebuchet MS"/>
                <a:ea typeface="Trebuchet MS"/>
                <a:cs typeface="Trebuchet MS"/>
                <a:sym typeface="Trebuchet MS"/>
              </a:rPr>
              <a:t>You are going to look at a number of different individuals and groups who played a role in the Srebrenica genocide. </a:t>
            </a: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endParaRPr lang="en-GB"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r>
              <a:rPr lang="en-GB" sz="2400">
                <a:latin typeface="Trebuchet MS"/>
                <a:ea typeface="Trebuchet MS"/>
                <a:cs typeface="Trebuchet MS"/>
                <a:sym typeface="Trebuchet MS"/>
              </a:rPr>
              <a:t>It is your task to decide whether the individual/group were either: </a:t>
            </a: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 algn="ctr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r>
              <a:rPr lang="en-GB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 algn="ctr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r>
              <a:rPr lang="en-GB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74320" algn="ctr">
              <a:lnSpc>
                <a:spcPct val="100000"/>
              </a:lnSpc>
              <a:spcBef>
                <a:spcPts val="480"/>
              </a:spcBef>
              <a:buSzPts val="2040"/>
              <a:buFont typeface="Arial" panose="020B0604020202020204" pitchFamily="34" charset="0"/>
              <a:buNone/>
            </a:pPr>
            <a:r>
              <a:rPr lang="en-GB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GB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729E69-8C21-A3B1-605D-49948623B209}"/>
              </a:ext>
            </a:extLst>
          </p:cNvPr>
          <p:cNvSpPr/>
          <p:nvPr/>
        </p:nvSpPr>
        <p:spPr>
          <a:xfrm>
            <a:off x="3346703" y="4133088"/>
            <a:ext cx="2800097" cy="644270"/>
          </a:xfrm>
          <a:prstGeom prst="roundRect">
            <a:avLst/>
          </a:prstGeom>
          <a:solidFill>
            <a:srgbClr val="008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Perpetrators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869A66-574E-BE3D-D7FB-8AC2E264BAEE}"/>
              </a:ext>
            </a:extLst>
          </p:cNvPr>
          <p:cNvSpPr/>
          <p:nvPr/>
        </p:nvSpPr>
        <p:spPr>
          <a:xfrm>
            <a:off x="3346703" y="4941761"/>
            <a:ext cx="2800097" cy="644270"/>
          </a:xfrm>
          <a:prstGeom prst="roundRect">
            <a:avLst/>
          </a:prstGeom>
          <a:solidFill>
            <a:srgbClr val="008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Collaborators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214EC9-D620-B9A4-7771-36AAB5A07990}"/>
              </a:ext>
            </a:extLst>
          </p:cNvPr>
          <p:cNvSpPr/>
          <p:nvPr/>
        </p:nvSpPr>
        <p:spPr>
          <a:xfrm>
            <a:off x="3346703" y="5756530"/>
            <a:ext cx="2800097" cy="644270"/>
          </a:xfrm>
          <a:prstGeom prst="roundRect">
            <a:avLst/>
          </a:prstGeom>
          <a:solidFill>
            <a:srgbClr val="0089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Bystanders</a:t>
            </a:r>
            <a:endParaRPr lang="en-GB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0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6112D-690E-9B0A-1B11-3BE9D0A0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0B508-33D9-6177-7AD2-CB2E1EBA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Round the room are examples of individuals and groups involved in the Srebrenica genocide. </a:t>
            </a: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lang="en-GB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It is your task to read these and decide whether the individual or group</a:t>
            </a: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were either perpetrators, collaborators or bystanders and to provide</a:t>
            </a: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evidence to support this.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lang="en-GB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You have 20 minutes to read and make notes about the 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above task. To do so you should copy and complete the 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table on the next slide. One example has been completed to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show you what to do.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lang="en-GB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NOTE: The table should fill your jotter page. Ignore the final</a:t>
            </a: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column you will return to that in a later lesson.</a:t>
            </a:r>
          </a:p>
        </p:txBody>
      </p:sp>
      <p:pic>
        <p:nvPicPr>
          <p:cNvPr id="5" name="Google Shape;226;p6">
            <a:extLst>
              <a:ext uri="{FF2B5EF4-FFF2-40B4-BE49-F238E27FC236}">
                <a16:creationId xmlns:a16="http://schemas.microsoft.com/office/drawing/2014/main" id="{4D7405BD-42CC-1A33-D1F8-59CA9D7FF8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116" t="16766" r="13480" b="14062"/>
          <a:stretch/>
        </p:blipFill>
        <p:spPr>
          <a:xfrm>
            <a:off x="7300624" y="4164511"/>
            <a:ext cx="1581524" cy="216705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4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426;ge74de5432e_0_7">
            <a:extLst>
              <a:ext uri="{FF2B5EF4-FFF2-40B4-BE49-F238E27FC236}">
                <a16:creationId xmlns:a16="http://schemas.microsoft.com/office/drawing/2014/main" id="{829631DE-906C-ED7E-34BC-8E073CF8F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395758"/>
              </p:ext>
            </p:extLst>
          </p:nvPr>
        </p:nvGraphicFramePr>
        <p:xfrm>
          <a:off x="161677" y="175122"/>
          <a:ext cx="8838600" cy="5991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143">
                  <a:extLst>
                    <a:ext uri="{9D8B030D-6E8A-4147-A177-3AD203B41FA5}">
                      <a16:colId xmlns:a16="http://schemas.microsoft.com/office/drawing/2014/main" val="3158242599"/>
                    </a:ext>
                  </a:extLst>
                </a:gridCol>
                <a:gridCol w="1808687">
                  <a:extLst>
                    <a:ext uri="{9D8B030D-6E8A-4147-A177-3AD203B41FA5}">
                      <a16:colId xmlns:a16="http://schemas.microsoft.com/office/drawing/2014/main" val="3912967342"/>
                    </a:ext>
                  </a:extLst>
                </a:gridCol>
                <a:gridCol w="263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3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Individual/Group</a:t>
                      </a:r>
                      <a:r>
                        <a:rPr lang="en-GB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 err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Radislav</a:t>
                      </a: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GB" sz="1400" u="none" strike="noStrike" cap="none" err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Krstić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Radovan </a:t>
                      </a:r>
                      <a:r>
                        <a:rPr lang="en-GB" sz="1400" u="none" strike="noStrike" cap="none" err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Karadžić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Ratko Mladic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Media Propaganda 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9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United Nations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1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group of countries working together to maintain peaceful relations.</a:t>
                      </a:r>
                      <a:endParaRPr sz="1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Collaborators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Paid for fuel for the busses which transported the Bosnians to camps and sites where they were murdered.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General Janvier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88745045"/>
                  </a:ext>
                </a:extLst>
              </a:tr>
              <a:tr h="5549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Dutch UN Peacekeepers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98506408"/>
                  </a:ext>
                </a:extLst>
              </a:tr>
              <a:tr h="456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Camera Crews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776380"/>
                  </a:ext>
                </a:extLst>
              </a:tr>
              <a:tr h="4708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 &amp; UK</a:t>
                      </a:r>
                      <a:endParaRPr sz="1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97064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2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318A-EF26-65F0-0040-817554C3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Trebuchet MS"/>
                <a:ea typeface="Trebuchet MS"/>
                <a:cs typeface="Trebuchet MS"/>
                <a:sym typeface="Trebuchet MS"/>
              </a:rPr>
              <a:t>Radislav</a:t>
            </a: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err="1">
                <a:latin typeface="Trebuchet MS"/>
                <a:ea typeface="Trebuchet MS"/>
                <a:cs typeface="Trebuchet MS"/>
                <a:sym typeface="Trebuchet MS"/>
              </a:rPr>
              <a:t>Krstić</a:t>
            </a:r>
            <a:endParaRPr lang="en-GB"/>
          </a:p>
        </p:txBody>
      </p:sp>
      <p:graphicFrame>
        <p:nvGraphicFramePr>
          <p:cNvPr id="3" name="Google Shape;248;p9">
            <a:extLst>
              <a:ext uri="{FF2B5EF4-FFF2-40B4-BE49-F238E27FC236}">
                <a16:creationId xmlns:a16="http://schemas.microsoft.com/office/drawing/2014/main" id="{1FEFD8F8-E4A7-447F-8604-9E8D5F627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572568"/>
              </p:ext>
            </p:extLst>
          </p:nvPr>
        </p:nvGraphicFramePr>
        <p:xfrm>
          <a:off x="658400" y="3528732"/>
          <a:ext cx="1683450" cy="2003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8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Who are they?</a:t>
                      </a:r>
                      <a:endParaRPr sz="16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General Major in the military and was in command of the Drina Corp.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oogle Shape;249;p9">
            <a:extLst>
              <a:ext uri="{FF2B5EF4-FFF2-40B4-BE49-F238E27FC236}">
                <a16:creationId xmlns:a16="http://schemas.microsoft.com/office/drawing/2014/main" id="{90EAFA42-5948-330B-7338-B88013302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688499"/>
              </p:ext>
            </p:extLst>
          </p:nvPr>
        </p:nvGraphicFramePr>
        <p:xfrm>
          <a:off x="2341850" y="3528732"/>
          <a:ext cx="1828800" cy="103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Role? P, C or B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Perpetrator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oogle Shape;250;p9">
            <a:extLst>
              <a:ext uri="{FF2B5EF4-FFF2-40B4-BE49-F238E27FC236}">
                <a16:creationId xmlns:a16="http://schemas.microsoft.com/office/drawing/2014/main" id="{DB08F15C-223E-190D-A132-E1D90BDA0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947809"/>
              </p:ext>
            </p:extLst>
          </p:nvPr>
        </p:nvGraphicFramePr>
        <p:xfrm>
          <a:off x="4170650" y="3528732"/>
          <a:ext cx="1828800" cy="27352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kern="12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</a:t>
                      </a:r>
                      <a:endParaRPr sz="1600" kern="1200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Separated Muslim men of </a:t>
                      </a:r>
                      <a:r>
                        <a:rPr lang="en-GB" sz="1600" baseline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military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age in Srebrenica from the rest of the population and led them to detention centres.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51;p9">
            <a:extLst>
              <a:ext uri="{FF2B5EF4-FFF2-40B4-BE49-F238E27FC236}">
                <a16:creationId xmlns:a16="http://schemas.microsoft.com/office/drawing/2014/main" id="{C379988E-4633-A01C-9264-759FF88C0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337524"/>
              </p:ext>
            </p:extLst>
          </p:nvPr>
        </p:nvGraphicFramePr>
        <p:xfrm>
          <a:off x="5999450" y="3528732"/>
          <a:ext cx="2515900" cy="237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Could they have done anything differently? 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144C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 could have denied his resources to be used to commit genocide.</a:t>
                      </a:r>
                      <a:endParaRPr sz="1600" u="none" strike="noStrike" cap="none">
                        <a:solidFill>
                          <a:schemeClr val="bg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0089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Google Shape;247;p9" descr="A person wearing a uniform&#10;&#10;Description automatically generated">
            <a:extLst>
              <a:ext uri="{FF2B5EF4-FFF2-40B4-BE49-F238E27FC236}">
                <a16:creationId xmlns:a16="http://schemas.microsoft.com/office/drawing/2014/main" id="{9B132783-78E3-01B7-4AB2-12A28E45359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r="9544"/>
          <a:stretch/>
        </p:blipFill>
        <p:spPr>
          <a:xfrm>
            <a:off x="5749950" y="228600"/>
            <a:ext cx="2708250" cy="3200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0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C3EF4B12C05409797E5F996CBBE92" ma:contentTypeVersion="21" ma:contentTypeDescription="Create a new document." ma:contentTypeScope="" ma:versionID="fdb3152ca24142ad7392c0a68f20eff9">
  <xsd:schema xmlns:xsd="http://www.w3.org/2001/XMLSchema" xmlns:xs="http://www.w3.org/2001/XMLSchema" xmlns:p="http://schemas.microsoft.com/office/2006/metadata/properties" xmlns:ns2="8417a0f5-105c-4459-8b5d-00c15f059bb2" xmlns:ns3="b4a3a2d6-ca83-4de4-bb8b-2aec7b591795" targetNamespace="http://schemas.microsoft.com/office/2006/metadata/properties" ma:root="true" ma:fieldsID="af3246fc27c76468500e1687386fe1e3" ns2:_="" ns3:_="">
    <xsd:import namespace="8417a0f5-105c-4459-8b5d-00c15f059bb2"/>
    <xsd:import namespace="b4a3a2d6-ca83-4de4-bb8b-2aec7b591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Event" minOccurs="0"/>
                <xsd:element ref="ns3:TaxCatchAll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7a0f5-105c-4459-8b5d-00c15f059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Event" ma:index="20" nillable="true" ma:displayName="Event" ma:format="Dropdown" ma:internalName="Event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ebcd944-e42d-4502-b275-2e764bd027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3a2d6-ca83-4de4-bb8b-2aec7b591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390a31-8303-416e-86b8-20c2e2843916}" ma:internalName="TaxCatchAll" ma:showField="CatchAllData" ma:web="b4a3a2d6-ca83-4de4-bb8b-2aec7b5917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17a0f5-105c-4459-8b5d-00c15f059bb2">
      <Terms xmlns="http://schemas.microsoft.com/office/infopath/2007/PartnerControls"/>
    </lcf76f155ced4ddcb4097134ff3c332f>
    <Event xmlns="8417a0f5-105c-4459-8b5d-00c15f059bb2" xsi:nil="true"/>
    <TaxCatchAll xmlns="b4a3a2d6-ca83-4de4-bb8b-2aec7b591795" xsi:nil="true"/>
  </documentManagement>
</p:properties>
</file>

<file path=customXml/itemProps1.xml><?xml version="1.0" encoding="utf-8"?>
<ds:datastoreItem xmlns:ds="http://schemas.openxmlformats.org/officeDocument/2006/customXml" ds:itemID="{20AD3653-79F2-4F28-A437-0E80D3660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B91555-ACCE-44B6-BA00-4959A0C28400}">
  <ds:schemaRefs>
    <ds:schemaRef ds:uri="8417a0f5-105c-4459-8b5d-00c15f059bb2"/>
    <ds:schemaRef ds:uri="b4a3a2d6-ca83-4de4-bb8b-2aec7b5917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114E4F-7155-4F39-944A-0352B026C0DA}">
  <ds:schemaRefs>
    <ds:schemaRef ds:uri="8417a0f5-105c-4459-8b5d-00c15f059bb2"/>
    <ds:schemaRef ds:uri="b4a3a2d6-ca83-4de4-bb8b-2aec7b59179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On-screen Show (4:3)</PresentationFormat>
  <Slides>17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Perpetrators, Collaborators &amp; Bystanders</vt:lpstr>
      <vt:lpstr>PowerPoint Presentation</vt:lpstr>
      <vt:lpstr>Starter</vt:lpstr>
      <vt:lpstr>PowerPoint Presentation</vt:lpstr>
      <vt:lpstr>During the Srebrenica genocide people who were not victims could be divided into 4 categories</vt:lpstr>
      <vt:lpstr>Who did what?</vt:lpstr>
      <vt:lpstr>Activity</vt:lpstr>
      <vt:lpstr>PowerPoint Presentation</vt:lpstr>
      <vt:lpstr>Radislav Krstić</vt:lpstr>
      <vt:lpstr>Radovan Karadžić</vt:lpstr>
      <vt:lpstr>Ratko Mladic</vt:lpstr>
      <vt:lpstr>Media Propaganda </vt:lpstr>
      <vt:lpstr>General Janvier </vt:lpstr>
      <vt:lpstr>The US and UK do nothing </vt:lpstr>
      <vt:lpstr>Dutch UN Peacekeepers</vt:lpstr>
      <vt:lpstr>Camera Crews 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 Hamilton</dc:creator>
  <cp:revision>4</cp:revision>
  <dcterms:created xsi:type="dcterms:W3CDTF">2023-08-31T19:01:23Z</dcterms:created>
  <dcterms:modified xsi:type="dcterms:W3CDTF">2025-09-01T23:00:12Z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0x010100D44C3EF4B12C05409797E5F996CBBE92</vt:lpwstr>
  </property>
  <property fmtid="{D5CDD505-2E9C-101B-9397-08002B2CF9AE}" pid="3" name="MediaServiceImageTags">
    <vt:lpwstr/>
  </property>
</Properties>
</file>