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56" r:id="rId5"/>
    <p:sldId id="258" r:id="rId6"/>
    <p:sldId id="289" r:id="rId7"/>
    <p:sldId id="285" r:id="rId8"/>
    <p:sldId id="286" r:id="rId9"/>
    <p:sldId id="283" r:id="rId10"/>
    <p:sldId id="290" r:id="rId11"/>
    <p:sldId id="288" r:id="rId12"/>
    <p:sldId id="291" r:id="rId13"/>
    <p:sldId id="292" r:id="rId14"/>
    <p:sldId id="293" r:id="rId15"/>
    <p:sldId id="294" r:id="rId16"/>
    <p:sldId id="28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52"/>
    <a:srgbClr val="144C3B"/>
    <a:srgbClr val="CCFF99"/>
    <a:srgbClr val="CCFFCC"/>
    <a:srgbClr val="E2EFDA"/>
    <a:srgbClr val="A7FFDB"/>
    <a:srgbClr val="EE140F"/>
    <a:srgbClr val="F40E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C659F-86B6-DA56-C9BD-AFE410CA8AFC}" v="5" dt="2025-09-01T23:03:04.831"/>
    <p1510:client id="{B32C16C6-4452-4460-BA74-48771B07211A}" v="6" dt="2025-09-01T23:03:53.024"/>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5" autoAdjust="0"/>
    <p:restoredTop sz="79056" autoAdjust="0"/>
  </p:normalViewPr>
  <p:slideViewPr>
    <p:cSldViewPr snapToGrid="0">
      <p:cViewPr varScale="1">
        <p:scale>
          <a:sx n="74" d="100"/>
          <a:sy n="74" d="100"/>
        </p:scale>
        <p:origin x="1464"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1" d="100"/>
          <a:sy n="81" d="100"/>
        </p:scale>
        <p:origin x="238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860A6-3AF3-4017-B4B1-3B979F92E197}" type="datetimeFigureOut">
              <a:rPr lang="en-GB" smtClean="0"/>
              <a:t>02/09/2025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4EF81E-8073-4646-9452-77697B4EB38A}" type="slidenum">
              <a:rPr lang="en-GB" smtClean="0"/>
              <a:t>‹#›</a:t>
            </a:fld>
            <a:endParaRPr lang="en-GB"/>
          </a:p>
        </p:txBody>
      </p:sp>
    </p:spTree>
    <p:extLst>
      <p:ext uri="{BB962C8B-B14F-4D97-AF65-F5344CB8AC3E}">
        <p14:creationId xmlns:p14="http://schemas.microsoft.com/office/powerpoint/2010/main" val="1437559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vimeo.com/840424792"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64EF81E-8073-4646-9452-77697B4EB38A}" type="slidenum">
              <a:rPr lang="en-GB" smtClean="0"/>
              <a:t>1</a:t>
            </a:fld>
            <a:endParaRPr lang="en-GB"/>
          </a:p>
        </p:txBody>
      </p:sp>
    </p:spTree>
    <p:extLst>
      <p:ext uri="{BB962C8B-B14F-4D97-AF65-F5344CB8AC3E}">
        <p14:creationId xmlns:p14="http://schemas.microsoft.com/office/powerpoint/2010/main" val="3589719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Inside the Tribunal on Vimeo</a:t>
            </a:r>
            <a:endParaRPr lang="en-GB" dirty="0"/>
          </a:p>
        </p:txBody>
      </p:sp>
      <p:sp>
        <p:nvSpPr>
          <p:cNvPr id="4" name="Slide Number Placeholder 3"/>
          <p:cNvSpPr>
            <a:spLocks noGrp="1"/>
          </p:cNvSpPr>
          <p:nvPr>
            <p:ph type="sldNum" sz="quarter" idx="5"/>
          </p:nvPr>
        </p:nvSpPr>
        <p:spPr/>
        <p:txBody>
          <a:bodyPr/>
          <a:lstStyle/>
          <a:p>
            <a:fld id="{564EF81E-8073-4646-9452-77697B4EB38A}" type="slidenum">
              <a:rPr lang="en-GB" smtClean="0"/>
              <a:t>3</a:t>
            </a:fld>
            <a:endParaRPr lang="en-GB"/>
          </a:p>
        </p:txBody>
      </p:sp>
    </p:spTree>
    <p:extLst>
      <p:ext uri="{BB962C8B-B14F-4D97-AF65-F5344CB8AC3E}">
        <p14:creationId xmlns:p14="http://schemas.microsoft.com/office/powerpoint/2010/main" val="1579156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000000"/>
                </a:solidFill>
                <a:effectLst/>
                <a:latin typeface="Times New Roman" panose="02020603050405020304" pitchFamily="18" charset="0"/>
              </a:rPr>
              <a:t> </a:t>
            </a:r>
            <a:endParaRPr lang="en-GB" dirty="0"/>
          </a:p>
        </p:txBody>
      </p:sp>
      <p:sp>
        <p:nvSpPr>
          <p:cNvPr id="4" name="Slide Number Placeholder 3"/>
          <p:cNvSpPr>
            <a:spLocks noGrp="1"/>
          </p:cNvSpPr>
          <p:nvPr>
            <p:ph type="sldNum" sz="quarter" idx="5"/>
          </p:nvPr>
        </p:nvSpPr>
        <p:spPr/>
        <p:txBody>
          <a:bodyPr/>
          <a:lstStyle/>
          <a:p>
            <a:fld id="{564EF81E-8073-4646-9452-77697B4EB38A}" type="slidenum">
              <a:rPr lang="en-GB" smtClean="0"/>
              <a:t>4</a:t>
            </a:fld>
            <a:endParaRPr lang="en-GB"/>
          </a:p>
        </p:txBody>
      </p:sp>
    </p:spTree>
    <p:extLst>
      <p:ext uri="{BB962C8B-B14F-4D97-AF65-F5344CB8AC3E}">
        <p14:creationId xmlns:p14="http://schemas.microsoft.com/office/powerpoint/2010/main" val="3920349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64EF81E-8073-4646-9452-77697B4EB38A}" type="slidenum">
              <a:rPr lang="en-GB" smtClean="0"/>
              <a:t>8</a:t>
            </a:fld>
            <a:endParaRPr lang="en-GB"/>
          </a:p>
        </p:txBody>
      </p:sp>
    </p:spTree>
    <p:extLst>
      <p:ext uri="{BB962C8B-B14F-4D97-AF65-F5344CB8AC3E}">
        <p14:creationId xmlns:p14="http://schemas.microsoft.com/office/powerpoint/2010/main" val="2518199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188814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253703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269918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3945735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110749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10304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238201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853577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405577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389664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BC68C092-1DE7-4871-8354-1E8BB73DF041}"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19CB786-CC6A-4569-BD3E-9068525A0518}" type="slidenum">
              <a:rPr lang="en-GB" smtClean="0"/>
              <a:t>‹#›</a:t>
            </a:fld>
            <a:endParaRPr lang="en-GB"/>
          </a:p>
        </p:txBody>
      </p:sp>
    </p:spTree>
    <p:extLst>
      <p:ext uri="{BB962C8B-B14F-4D97-AF65-F5344CB8AC3E}">
        <p14:creationId xmlns:p14="http://schemas.microsoft.com/office/powerpoint/2010/main" val="3037822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36524"/>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609964"/>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CB786-CC6A-4569-BD3E-9068525A0518}" type="slidenum">
              <a:rPr lang="en-GB" smtClean="0"/>
              <a:t>‹#›</a:t>
            </a:fld>
            <a:endParaRPr lang="en-GB"/>
          </a:p>
        </p:txBody>
      </p:sp>
      <p:sp>
        <p:nvSpPr>
          <p:cNvPr id="7" name="Footer Placeholder 4">
            <a:extLst>
              <a:ext uri="{FF2B5EF4-FFF2-40B4-BE49-F238E27FC236}">
                <a16:creationId xmlns:a16="http://schemas.microsoft.com/office/drawing/2014/main" id="{67C90A25-C5D8-E106-E8A5-C00D5049C72F}"/>
              </a:ext>
            </a:extLst>
          </p:cNvPr>
          <p:cNvSpPr txBox="1">
            <a:spLocks/>
          </p:cNvSpPr>
          <p:nvPr userDrawn="1"/>
        </p:nvSpPr>
        <p:spPr>
          <a:xfrm>
            <a:off x="6457950" y="6384786"/>
            <a:ext cx="231457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750" dirty="0"/>
              <a:t>www.srebrenica.scot</a:t>
            </a:r>
          </a:p>
          <a:p>
            <a:pPr algn="r"/>
            <a:r>
              <a:rPr lang="en-GB" sz="600" dirty="0"/>
              <a:t>SCIO SC046540</a:t>
            </a:r>
          </a:p>
        </p:txBody>
      </p:sp>
      <p:pic>
        <p:nvPicPr>
          <p:cNvPr id="2050" name="Picture 2" descr="A close-up of a logo&#10;&#10;AI-generated content may be incorrect.">
            <a:extLst>
              <a:ext uri="{FF2B5EF4-FFF2-40B4-BE49-F238E27FC236}">
                <a16:creationId xmlns:a16="http://schemas.microsoft.com/office/drawing/2014/main" id="{77B02DED-E478-4029-7FA8-045E3CAF9192}"/>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2514" y="6251947"/>
            <a:ext cx="1909187" cy="469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313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rgbClr val="144C3B"/>
          </a:solidFill>
          <a:latin typeface="Trebuchet MS" panose="020B06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ideo" Target="https://player.vimeo.com/video/840424792?app_id=122963" TargetMode="Externa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8BD1A-3049-B19A-984C-CB14F1B63F98}"/>
              </a:ext>
            </a:extLst>
          </p:cNvPr>
          <p:cNvSpPr>
            <a:spLocks noGrp="1"/>
          </p:cNvSpPr>
          <p:nvPr>
            <p:ph type="ctrTitle"/>
          </p:nvPr>
        </p:nvSpPr>
        <p:spPr>
          <a:xfrm>
            <a:off x="112143" y="2341908"/>
            <a:ext cx="8919714" cy="1790700"/>
          </a:xfrm>
        </p:spPr>
        <p:txBody>
          <a:bodyPr anchor="ctr">
            <a:normAutofit/>
          </a:bodyPr>
          <a:lstStyle/>
          <a:p>
            <a:r>
              <a:rPr lang="en-GB" sz="6000" b="1" dirty="0">
                <a:latin typeface="Trebuchet MS"/>
                <a:ea typeface="Trebuchet MS"/>
                <a:cs typeface="Trebuchet MS"/>
                <a:sym typeface="Trebuchet MS"/>
              </a:rPr>
              <a:t>ICTY</a:t>
            </a:r>
            <a:endParaRPr lang="en-GB" dirty="0"/>
          </a:p>
        </p:txBody>
      </p:sp>
      <p:sp>
        <p:nvSpPr>
          <p:cNvPr id="5" name="Flowchart: Terminator 4">
            <a:extLst>
              <a:ext uri="{FF2B5EF4-FFF2-40B4-BE49-F238E27FC236}">
                <a16:creationId xmlns:a16="http://schemas.microsoft.com/office/drawing/2014/main" id="{9F369676-D99A-C104-D13C-C12922123116}"/>
              </a:ext>
            </a:extLst>
          </p:cNvPr>
          <p:cNvSpPr/>
          <p:nvPr/>
        </p:nvSpPr>
        <p:spPr>
          <a:xfrm>
            <a:off x="3236259" y="4338918"/>
            <a:ext cx="2671482" cy="663388"/>
          </a:xfrm>
          <a:prstGeom prst="flowChartTerminator">
            <a:avLst/>
          </a:prstGeom>
          <a:solidFill>
            <a:srgbClr val="00895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Lesson 8 &amp; 9</a:t>
            </a:r>
          </a:p>
        </p:txBody>
      </p:sp>
      <p:pic>
        <p:nvPicPr>
          <p:cNvPr id="1026" name="Picture 2" descr="A close-up of a logo&#10;&#10;AI-generated content may be incorrect.">
            <a:extLst>
              <a:ext uri="{FF2B5EF4-FFF2-40B4-BE49-F238E27FC236}">
                <a16:creationId xmlns:a16="http://schemas.microsoft.com/office/drawing/2014/main" id="{0952D17A-271C-0408-E8EC-91D50CE5E1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8337" y="840198"/>
            <a:ext cx="5267325"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670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797070-B645-F82E-349F-36077A136D4E}"/>
              </a:ext>
            </a:extLst>
          </p:cNvPr>
          <p:cNvSpPr>
            <a:spLocks noGrp="1"/>
          </p:cNvSpPr>
          <p:nvPr>
            <p:ph type="title"/>
          </p:nvPr>
        </p:nvSpPr>
        <p:spPr>
          <a:xfrm>
            <a:off x="320100" y="136524"/>
            <a:ext cx="8195250" cy="1325563"/>
          </a:xfrm>
        </p:spPr>
        <p:txBody>
          <a:bodyPr/>
          <a:lstStyle/>
          <a:p>
            <a:r>
              <a:rPr lang="en-GB" dirty="0"/>
              <a:t>Activity- Part 1</a:t>
            </a:r>
          </a:p>
        </p:txBody>
      </p:sp>
      <p:sp>
        <p:nvSpPr>
          <p:cNvPr id="5" name="Google Shape;247;ge51e0164ba_0_72">
            <a:extLst>
              <a:ext uri="{FF2B5EF4-FFF2-40B4-BE49-F238E27FC236}">
                <a16:creationId xmlns:a16="http://schemas.microsoft.com/office/drawing/2014/main" id="{3FF4E22A-0431-D653-2B96-C7EA00F7A719}"/>
              </a:ext>
            </a:extLst>
          </p:cNvPr>
          <p:cNvSpPr txBox="1">
            <a:spLocks noGrp="1"/>
          </p:cNvSpPr>
          <p:nvPr/>
        </p:nvSpPr>
        <p:spPr>
          <a:xfrm>
            <a:off x="320100" y="1102879"/>
            <a:ext cx="8503800" cy="5273198"/>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Noto Sans Symbols"/>
              <a:buChar char="⚫"/>
              <a:defRPr sz="2700" b="0" i="0" u="none" strike="noStrike" cap="none">
                <a:solidFill>
                  <a:schemeClr val="dk1"/>
                </a:solidFill>
                <a:latin typeface="Georgia"/>
                <a:ea typeface="Georgia"/>
                <a:cs typeface="Georgia"/>
                <a:sym typeface="Georgia"/>
              </a:defRPr>
            </a:lvl1pPr>
            <a:lvl2pPr marL="914400" marR="0" lvl="1" indent="-308610" algn="l" rtl="0">
              <a:lnSpc>
                <a:spcPct val="100000"/>
              </a:lnSpc>
              <a:spcBef>
                <a:spcPts val="360"/>
              </a:spcBef>
              <a:spcAft>
                <a:spcPts val="0"/>
              </a:spcAft>
              <a:buClr>
                <a:schemeClr val="accent2"/>
              </a:buClr>
              <a:buSzPts val="1260"/>
              <a:buFont typeface="Noto Sans Symbols"/>
              <a:buChar char="⚪"/>
              <a:defRPr sz="2200" b="0" i="0" u="none" strike="noStrike" cap="none">
                <a:solidFill>
                  <a:schemeClr val="dk2"/>
                </a:solidFill>
                <a:latin typeface="Georgia"/>
                <a:ea typeface="Georgia"/>
                <a:cs typeface="Georgia"/>
                <a:sym typeface="Georgia"/>
              </a:defRPr>
            </a:lvl2pPr>
            <a:lvl3pPr marL="1371600" marR="0" lvl="2" indent="-314325" algn="l" rtl="0">
              <a:lnSpc>
                <a:spcPct val="100000"/>
              </a:lnSpc>
              <a:spcBef>
                <a:spcPts val="360"/>
              </a:spcBef>
              <a:spcAft>
                <a:spcPts val="0"/>
              </a:spcAft>
              <a:buClr>
                <a:schemeClr val="accent3"/>
              </a:buClr>
              <a:buSzPts val="1350"/>
              <a:buFont typeface="Noto Sans Symbols"/>
              <a:buChar char="⯍"/>
              <a:defRPr sz="2000" b="0" i="0" u="none" strike="noStrike" cap="none">
                <a:solidFill>
                  <a:schemeClr val="dk1"/>
                </a:solidFill>
                <a:latin typeface="Georgia"/>
                <a:ea typeface="Georgia"/>
                <a:cs typeface="Georgia"/>
                <a:sym typeface="Georgia"/>
              </a:defRPr>
            </a:lvl3pPr>
            <a:lvl4pPr marL="1828800" marR="0" lvl="3" indent="-308610" algn="l" rtl="0">
              <a:lnSpc>
                <a:spcPct val="100000"/>
              </a:lnSpc>
              <a:spcBef>
                <a:spcPts val="360"/>
              </a:spcBef>
              <a:spcAft>
                <a:spcPts val="0"/>
              </a:spcAft>
              <a:buClr>
                <a:schemeClr val="accent4"/>
              </a:buClr>
              <a:buSzPts val="126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lnSpc>
                <a:spcPct val="100000"/>
              </a:lnSpc>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lnSpc>
                <a:spcPct val="100000"/>
              </a:lnSpc>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31470" algn="l" rtl="0">
              <a:lnSpc>
                <a:spcPct val="100000"/>
              </a:lnSpc>
              <a:spcBef>
                <a:spcPts val="360"/>
              </a:spcBef>
              <a:spcAft>
                <a:spcPts val="0"/>
              </a:spcAft>
              <a:buClr>
                <a:srgbClr val="009A46"/>
              </a:buClr>
              <a:buSzPts val="1620"/>
              <a:buFont typeface="Georgia"/>
              <a:buChar char="•"/>
              <a:defRPr sz="1600" b="0" i="0" u="none" strike="noStrike" cap="none">
                <a:solidFill>
                  <a:schemeClr val="dk1"/>
                </a:solidFill>
                <a:latin typeface="Georgia"/>
                <a:ea typeface="Georgia"/>
                <a:cs typeface="Georgia"/>
                <a:sym typeface="Georgia"/>
              </a:defRPr>
            </a:lvl7pPr>
            <a:lvl8pPr marL="3657600" marR="0" lvl="7" indent="-342900" algn="l" rtl="0">
              <a:lnSpc>
                <a:spcPct val="100000"/>
              </a:lnSpc>
              <a:spcBef>
                <a:spcPts val="360"/>
              </a:spcBef>
              <a:spcAft>
                <a:spcPts val="0"/>
              </a:spcAft>
              <a:buClr>
                <a:srgbClr val="70578E"/>
              </a:buClr>
              <a:buSzPts val="1800"/>
              <a:buFont typeface="Georgia"/>
              <a:buChar char="•"/>
              <a:defRPr sz="1600" b="0" i="0" u="none" strike="noStrike" cap="none">
                <a:solidFill>
                  <a:schemeClr val="dk1"/>
                </a:solidFill>
                <a:latin typeface="Georgia"/>
                <a:ea typeface="Georgia"/>
                <a:cs typeface="Georgia"/>
                <a:sym typeface="Georgia"/>
              </a:defRPr>
            </a:lvl8pPr>
            <a:lvl9pPr marL="4114800" marR="0" lvl="8" indent="-331470" algn="l" rtl="0">
              <a:lnSpc>
                <a:spcPct val="100000"/>
              </a:lnSpc>
              <a:spcBef>
                <a:spcPts val="360"/>
              </a:spcBef>
              <a:spcAft>
                <a:spcPts val="0"/>
              </a:spcAft>
              <a:buClr>
                <a:srgbClr val="5F9527"/>
              </a:buClr>
              <a:buSzPts val="1620"/>
              <a:buFont typeface="Georgia"/>
              <a:buChar char="•"/>
              <a:defRPr sz="1400" b="0" i="0" u="none" strike="noStrike" cap="none">
                <a:solidFill>
                  <a:schemeClr val="dk1"/>
                </a:solidFill>
                <a:latin typeface="Georgia"/>
                <a:ea typeface="Georgia"/>
                <a:cs typeface="Georgia"/>
                <a:sym typeface="Georgia"/>
              </a:defRPr>
            </a:lvl9pPr>
          </a:lstStyle>
          <a:p>
            <a:pPr marL="131445" indent="0" algn="just" rtl="0" fontAlgn="base">
              <a:buNone/>
            </a:pPr>
            <a:r>
              <a:rPr lang="en-GB" sz="2000" b="0" i="0" u="none" strike="noStrike" dirty="0">
                <a:solidFill>
                  <a:srgbClr val="000000"/>
                </a:solidFill>
                <a:effectLst/>
                <a:latin typeface="Trebuchet MS" panose="020B0603020202020204" pitchFamily="34" charset="0"/>
              </a:rPr>
              <a:t>You have been tasked with gathering evidence for the Prosecution (the legal team who want to prove that Mladic was guilty).  Your aim is to create as strong a case as you can to prove the guilt of  Ratko </a:t>
            </a:r>
            <a:r>
              <a:rPr lang="en-GB" sz="2000" b="0" i="0" u="none" strike="noStrike" dirty="0" err="1">
                <a:solidFill>
                  <a:srgbClr val="000000"/>
                </a:solidFill>
                <a:effectLst/>
                <a:latin typeface="Trebuchet MS" panose="020B0603020202020204" pitchFamily="34" charset="0"/>
              </a:rPr>
              <a:t>Mladić</a:t>
            </a:r>
            <a:r>
              <a:rPr lang="en-GB" sz="2000" b="0" i="0" u="none" strike="noStrike" dirty="0">
                <a:solidFill>
                  <a:srgbClr val="000000"/>
                </a:solidFill>
                <a:effectLst/>
                <a:latin typeface="Trebuchet MS" panose="020B0603020202020204" pitchFamily="34" charset="0"/>
              </a:rPr>
              <a:t>. </a:t>
            </a: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marL="131445" indent="0" algn="just" rtl="0" fontAlgn="base">
              <a:buNone/>
            </a:pP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marL="131445" indent="0" algn="just" rtl="0" fontAlgn="base">
              <a:buNone/>
            </a:pPr>
            <a:r>
              <a:rPr lang="en-GB" sz="2000" b="0" i="0" u="none" strike="noStrike" dirty="0">
                <a:solidFill>
                  <a:srgbClr val="000000"/>
                </a:solidFill>
                <a:effectLst/>
                <a:latin typeface="Trebuchet MS" panose="020B0603020202020204" pitchFamily="34" charset="0"/>
              </a:rPr>
              <a:t>You will be given access to 8 pieces of evidence and a definitions sheet. In your groups of three, you should pick the 3 pieces of evidence you feel are the strongest to support your case.</a:t>
            </a: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marL="131445" indent="0" algn="just" rtl="0" fontAlgn="base">
              <a:buNone/>
            </a:pP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marL="131445" indent="0" algn="just" rtl="0" fontAlgn="base">
              <a:buNone/>
            </a:pPr>
            <a:r>
              <a:rPr lang="en-GB" sz="2000" b="0" i="0" u="none" strike="noStrike" dirty="0">
                <a:solidFill>
                  <a:srgbClr val="000000"/>
                </a:solidFill>
                <a:effectLst/>
                <a:latin typeface="Trebuchet MS" panose="020B0603020202020204" pitchFamily="34" charset="0"/>
              </a:rPr>
              <a:t>You will need to include; </a:t>
            </a: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algn="just" rtl="0" fontAlgn="base">
              <a:buFont typeface="Wingdings" panose="05000000000000000000" pitchFamily="2" charset="2"/>
              <a:buChar char="Ø"/>
            </a:pPr>
            <a:r>
              <a:rPr lang="en-GB" sz="2000" b="0" i="0" u="none" strike="noStrike" dirty="0">
                <a:solidFill>
                  <a:srgbClr val="000000"/>
                </a:solidFill>
                <a:effectLst/>
                <a:latin typeface="Trebuchet MS" panose="020B0603020202020204" pitchFamily="34" charset="0"/>
              </a:rPr>
              <a:t>Who/what the evidence is</a:t>
            </a: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Arial" panose="020B0604020202020204" pitchFamily="34" charset="0"/>
            </a:endParaRPr>
          </a:p>
          <a:p>
            <a:pPr algn="just" rtl="0" fontAlgn="base">
              <a:buFont typeface="Wingdings" panose="05000000000000000000" pitchFamily="2" charset="2"/>
              <a:buChar char="Ø"/>
            </a:pPr>
            <a:r>
              <a:rPr lang="en-GB" sz="2000" b="0" i="0" u="none" strike="noStrike" dirty="0">
                <a:solidFill>
                  <a:srgbClr val="000000"/>
                </a:solidFill>
                <a:effectLst/>
                <a:latin typeface="Trebuchet MS" panose="020B0603020202020204" pitchFamily="34" charset="0"/>
              </a:rPr>
              <a:t>Why it is relevant </a:t>
            </a: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Arial" panose="020B0604020202020204" pitchFamily="34" charset="0"/>
            </a:endParaRPr>
          </a:p>
          <a:p>
            <a:pPr algn="just" rtl="0" fontAlgn="base">
              <a:buFont typeface="Wingdings" panose="05000000000000000000" pitchFamily="2" charset="2"/>
              <a:buChar char="Ø"/>
            </a:pPr>
            <a:r>
              <a:rPr lang="en-GB" sz="2000" b="0" i="0" u="none" strike="noStrike" dirty="0">
                <a:solidFill>
                  <a:srgbClr val="000000"/>
                </a:solidFill>
                <a:effectLst/>
                <a:latin typeface="Trebuchet MS" panose="020B0603020202020204" pitchFamily="34" charset="0"/>
              </a:rPr>
              <a:t>What part of the indictment it relates to</a:t>
            </a: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Arial" panose="020B0604020202020204" pitchFamily="34" charset="0"/>
            </a:endParaRPr>
          </a:p>
          <a:p>
            <a:pPr marL="131445" indent="0" algn="just" rtl="0" fontAlgn="base">
              <a:buNone/>
            </a:pP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marL="131445" indent="0" algn="just" rtl="0" fontAlgn="base">
              <a:buNone/>
            </a:pPr>
            <a:r>
              <a:rPr lang="en-GB" sz="2000" b="0" i="0" u="none" strike="noStrike" dirty="0">
                <a:solidFill>
                  <a:srgbClr val="000000"/>
                </a:solidFill>
                <a:effectLst/>
                <a:latin typeface="Trebuchet MS" panose="020B0603020202020204" pitchFamily="34" charset="0"/>
              </a:rPr>
              <a:t>You have the rest of the period to complete </a:t>
            </a: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marL="131445" indent="0" algn="just" rtl="0" fontAlgn="base">
              <a:buNone/>
            </a:pPr>
            <a:r>
              <a:rPr lang="en-GB" sz="2000" b="0" i="0" u="none" strike="noStrike" dirty="0">
                <a:solidFill>
                  <a:srgbClr val="000000"/>
                </a:solidFill>
                <a:effectLst/>
                <a:latin typeface="Trebuchet MS" panose="020B0603020202020204" pitchFamily="34" charset="0"/>
              </a:rPr>
              <a:t>this task.</a:t>
            </a:r>
            <a:r>
              <a:rPr lang="en-US" sz="20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p:txBody>
      </p:sp>
      <p:pic>
        <p:nvPicPr>
          <p:cNvPr id="5122" name="Picture 2">
            <a:extLst>
              <a:ext uri="{FF2B5EF4-FFF2-40B4-BE49-F238E27FC236}">
                <a16:creationId xmlns:a16="http://schemas.microsoft.com/office/drawing/2014/main" id="{1189249C-C3EC-B717-9847-548829F85B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05" t="4084" r="3731" b="3801"/>
          <a:stretch/>
        </p:blipFill>
        <p:spPr bwMode="auto">
          <a:xfrm>
            <a:off x="6393521" y="3739478"/>
            <a:ext cx="2430379" cy="2430379"/>
          </a:xfrm>
          <a:prstGeom prst="rect">
            <a:avLst/>
          </a:prstGeom>
          <a:solidFill>
            <a:srgbClr val="FFFFFF">
              <a:shade val="85000"/>
            </a:srgbClr>
          </a:solidFill>
          <a:ln w="88900" cap="sq">
            <a:solidFill>
              <a:srgbClr val="FFFFFF"/>
            </a:solidFill>
            <a:miter lim="800000"/>
          </a:ln>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88858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797070-B645-F82E-349F-36077A136D4E}"/>
              </a:ext>
            </a:extLst>
          </p:cNvPr>
          <p:cNvSpPr>
            <a:spLocks noGrp="1"/>
          </p:cNvSpPr>
          <p:nvPr>
            <p:ph type="title"/>
          </p:nvPr>
        </p:nvSpPr>
        <p:spPr>
          <a:xfrm>
            <a:off x="320100" y="136524"/>
            <a:ext cx="8195250" cy="1325563"/>
          </a:xfrm>
        </p:spPr>
        <p:txBody>
          <a:bodyPr/>
          <a:lstStyle/>
          <a:p>
            <a:r>
              <a:rPr lang="en-GB" dirty="0"/>
              <a:t>Activity- Part 2</a:t>
            </a:r>
          </a:p>
        </p:txBody>
      </p:sp>
      <p:sp>
        <p:nvSpPr>
          <p:cNvPr id="5" name="Google Shape;247;ge51e0164ba_0_72">
            <a:extLst>
              <a:ext uri="{FF2B5EF4-FFF2-40B4-BE49-F238E27FC236}">
                <a16:creationId xmlns:a16="http://schemas.microsoft.com/office/drawing/2014/main" id="{3FF4E22A-0431-D653-2B96-C7EA00F7A719}"/>
              </a:ext>
            </a:extLst>
          </p:cNvPr>
          <p:cNvSpPr txBox="1">
            <a:spLocks noGrp="1"/>
          </p:cNvSpPr>
          <p:nvPr/>
        </p:nvSpPr>
        <p:spPr>
          <a:xfrm>
            <a:off x="320100" y="1102879"/>
            <a:ext cx="8503800" cy="4288313"/>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Noto Sans Symbols"/>
              <a:buChar char="⚫"/>
              <a:defRPr sz="2700" b="0" i="0" u="none" strike="noStrike" cap="none">
                <a:solidFill>
                  <a:schemeClr val="dk1"/>
                </a:solidFill>
                <a:latin typeface="Georgia"/>
                <a:ea typeface="Georgia"/>
                <a:cs typeface="Georgia"/>
                <a:sym typeface="Georgia"/>
              </a:defRPr>
            </a:lvl1pPr>
            <a:lvl2pPr marL="914400" marR="0" lvl="1" indent="-308610" algn="l" rtl="0">
              <a:lnSpc>
                <a:spcPct val="100000"/>
              </a:lnSpc>
              <a:spcBef>
                <a:spcPts val="360"/>
              </a:spcBef>
              <a:spcAft>
                <a:spcPts val="0"/>
              </a:spcAft>
              <a:buClr>
                <a:schemeClr val="accent2"/>
              </a:buClr>
              <a:buSzPts val="1260"/>
              <a:buFont typeface="Noto Sans Symbols"/>
              <a:buChar char="⚪"/>
              <a:defRPr sz="2200" b="0" i="0" u="none" strike="noStrike" cap="none">
                <a:solidFill>
                  <a:schemeClr val="dk2"/>
                </a:solidFill>
                <a:latin typeface="Georgia"/>
                <a:ea typeface="Georgia"/>
                <a:cs typeface="Georgia"/>
                <a:sym typeface="Georgia"/>
              </a:defRPr>
            </a:lvl2pPr>
            <a:lvl3pPr marL="1371600" marR="0" lvl="2" indent="-314325" algn="l" rtl="0">
              <a:lnSpc>
                <a:spcPct val="100000"/>
              </a:lnSpc>
              <a:spcBef>
                <a:spcPts val="360"/>
              </a:spcBef>
              <a:spcAft>
                <a:spcPts val="0"/>
              </a:spcAft>
              <a:buClr>
                <a:schemeClr val="accent3"/>
              </a:buClr>
              <a:buSzPts val="1350"/>
              <a:buFont typeface="Noto Sans Symbols"/>
              <a:buChar char="⯍"/>
              <a:defRPr sz="2000" b="0" i="0" u="none" strike="noStrike" cap="none">
                <a:solidFill>
                  <a:schemeClr val="dk1"/>
                </a:solidFill>
                <a:latin typeface="Georgia"/>
                <a:ea typeface="Georgia"/>
                <a:cs typeface="Georgia"/>
                <a:sym typeface="Georgia"/>
              </a:defRPr>
            </a:lvl3pPr>
            <a:lvl4pPr marL="1828800" marR="0" lvl="3" indent="-308610" algn="l" rtl="0">
              <a:lnSpc>
                <a:spcPct val="100000"/>
              </a:lnSpc>
              <a:spcBef>
                <a:spcPts val="360"/>
              </a:spcBef>
              <a:spcAft>
                <a:spcPts val="0"/>
              </a:spcAft>
              <a:buClr>
                <a:schemeClr val="accent4"/>
              </a:buClr>
              <a:buSzPts val="126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lnSpc>
                <a:spcPct val="100000"/>
              </a:lnSpc>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lnSpc>
                <a:spcPct val="100000"/>
              </a:lnSpc>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31470" algn="l" rtl="0">
              <a:lnSpc>
                <a:spcPct val="100000"/>
              </a:lnSpc>
              <a:spcBef>
                <a:spcPts val="360"/>
              </a:spcBef>
              <a:spcAft>
                <a:spcPts val="0"/>
              </a:spcAft>
              <a:buClr>
                <a:srgbClr val="009A46"/>
              </a:buClr>
              <a:buSzPts val="1620"/>
              <a:buFont typeface="Georgia"/>
              <a:buChar char="•"/>
              <a:defRPr sz="1600" b="0" i="0" u="none" strike="noStrike" cap="none">
                <a:solidFill>
                  <a:schemeClr val="dk1"/>
                </a:solidFill>
                <a:latin typeface="Georgia"/>
                <a:ea typeface="Georgia"/>
                <a:cs typeface="Georgia"/>
                <a:sym typeface="Georgia"/>
              </a:defRPr>
            </a:lvl7pPr>
            <a:lvl8pPr marL="3657600" marR="0" lvl="7" indent="-342900" algn="l" rtl="0">
              <a:lnSpc>
                <a:spcPct val="100000"/>
              </a:lnSpc>
              <a:spcBef>
                <a:spcPts val="360"/>
              </a:spcBef>
              <a:spcAft>
                <a:spcPts val="0"/>
              </a:spcAft>
              <a:buClr>
                <a:srgbClr val="70578E"/>
              </a:buClr>
              <a:buSzPts val="1800"/>
              <a:buFont typeface="Georgia"/>
              <a:buChar char="•"/>
              <a:defRPr sz="1600" b="0" i="0" u="none" strike="noStrike" cap="none">
                <a:solidFill>
                  <a:schemeClr val="dk1"/>
                </a:solidFill>
                <a:latin typeface="Georgia"/>
                <a:ea typeface="Georgia"/>
                <a:cs typeface="Georgia"/>
                <a:sym typeface="Georgia"/>
              </a:defRPr>
            </a:lvl8pPr>
            <a:lvl9pPr marL="4114800" marR="0" lvl="8" indent="-331470" algn="l" rtl="0">
              <a:lnSpc>
                <a:spcPct val="100000"/>
              </a:lnSpc>
              <a:spcBef>
                <a:spcPts val="360"/>
              </a:spcBef>
              <a:spcAft>
                <a:spcPts val="0"/>
              </a:spcAft>
              <a:buClr>
                <a:srgbClr val="5F9527"/>
              </a:buClr>
              <a:buSzPts val="1620"/>
              <a:buFont typeface="Georgia"/>
              <a:buChar char="•"/>
              <a:defRPr sz="1400" b="0" i="0" u="none" strike="noStrike" cap="none">
                <a:solidFill>
                  <a:schemeClr val="dk1"/>
                </a:solidFill>
                <a:latin typeface="Georgia"/>
                <a:ea typeface="Georgia"/>
                <a:cs typeface="Georgia"/>
                <a:sym typeface="Georgia"/>
              </a:defRPr>
            </a:lvl9pPr>
          </a:lstStyle>
          <a:p>
            <a:pPr marL="131445" indent="0" algn="just" rtl="0" fontAlgn="base">
              <a:buNone/>
            </a:pPr>
            <a:r>
              <a:rPr lang="en-GB" sz="3200" b="0" i="0" u="none" strike="noStrike" dirty="0">
                <a:solidFill>
                  <a:srgbClr val="000000"/>
                </a:solidFill>
                <a:effectLst/>
                <a:latin typeface="Trebuchet MS" panose="020B0603020202020204" pitchFamily="34" charset="0"/>
              </a:rPr>
              <a:t>Now you have identified and analysed your three pieces of evidence, you are going to explain your reasoning to the rest of the class. </a:t>
            </a:r>
            <a:r>
              <a:rPr lang="en-US" sz="3200" b="0" i="0" dirty="0">
                <a:solidFill>
                  <a:srgbClr val="000000"/>
                </a:solidFill>
                <a:effectLst/>
                <a:latin typeface="Trebuchet MS" panose="020B0603020202020204" pitchFamily="34" charset="0"/>
              </a:rPr>
              <a:t>​</a:t>
            </a:r>
            <a:endParaRPr lang="en-US" sz="2400" b="0" i="0" dirty="0">
              <a:solidFill>
                <a:srgbClr val="000000"/>
              </a:solidFill>
              <a:effectLst/>
              <a:latin typeface="Segoe UI" panose="020B0502040204020203" pitchFamily="34" charset="0"/>
            </a:endParaRPr>
          </a:p>
          <a:p>
            <a:pPr marL="131445" indent="0" algn="just" rtl="0" fontAlgn="base">
              <a:buNone/>
            </a:pPr>
            <a:r>
              <a:rPr lang="en-US" sz="3200" b="0" i="0" dirty="0">
                <a:solidFill>
                  <a:srgbClr val="000000"/>
                </a:solidFill>
                <a:effectLst/>
                <a:latin typeface="Trebuchet MS" panose="020B0603020202020204" pitchFamily="34" charset="0"/>
              </a:rPr>
              <a:t>​</a:t>
            </a:r>
            <a:endParaRPr lang="en-US" sz="2400" b="0" i="0" dirty="0">
              <a:solidFill>
                <a:srgbClr val="000000"/>
              </a:solidFill>
              <a:effectLst/>
              <a:latin typeface="Segoe UI" panose="020B0502040204020203" pitchFamily="34" charset="0"/>
            </a:endParaRPr>
          </a:p>
          <a:p>
            <a:pPr marL="131445" indent="0" algn="just" rtl="0" fontAlgn="base">
              <a:buNone/>
            </a:pPr>
            <a:r>
              <a:rPr lang="en-GB" sz="3200" b="0" i="0" u="none" strike="noStrike" dirty="0">
                <a:solidFill>
                  <a:srgbClr val="000000"/>
                </a:solidFill>
                <a:effectLst/>
                <a:latin typeface="Trebuchet MS" panose="020B0603020202020204" pitchFamily="34" charset="0"/>
              </a:rPr>
              <a:t>Take a few minutes to organise </a:t>
            </a:r>
            <a:r>
              <a:rPr lang="en-US" sz="3200" b="0" i="0" dirty="0">
                <a:solidFill>
                  <a:srgbClr val="000000"/>
                </a:solidFill>
                <a:effectLst/>
                <a:latin typeface="Trebuchet MS" panose="020B0603020202020204" pitchFamily="34" charset="0"/>
              </a:rPr>
              <a:t>​</a:t>
            </a:r>
            <a:endParaRPr lang="en-US" sz="2400" b="0" i="0" dirty="0">
              <a:solidFill>
                <a:srgbClr val="000000"/>
              </a:solidFill>
              <a:effectLst/>
              <a:latin typeface="Segoe UI" panose="020B0502040204020203" pitchFamily="34" charset="0"/>
            </a:endParaRPr>
          </a:p>
          <a:p>
            <a:pPr marL="131445" indent="0" algn="just" rtl="0" fontAlgn="base">
              <a:buNone/>
            </a:pPr>
            <a:r>
              <a:rPr lang="en-GB" sz="3200" b="0" i="0" u="none" strike="noStrike" dirty="0">
                <a:solidFill>
                  <a:srgbClr val="000000"/>
                </a:solidFill>
                <a:effectLst/>
                <a:latin typeface="Trebuchet MS" panose="020B0603020202020204" pitchFamily="34" charset="0"/>
              </a:rPr>
              <a:t>your thoughts and get ready to</a:t>
            </a:r>
            <a:r>
              <a:rPr lang="en-US" sz="3200" b="0" i="0" dirty="0">
                <a:solidFill>
                  <a:srgbClr val="000000"/>
                </a:solidFill>
                <a:effectLst/>
                <a:latin typeface="Trebuchet MS" panose="020B0603020202020204" pitchFamily="34" charset="0"/>
              </a:rPr>
              <a:t>​</a:t>
            </a:r>
            <a:endParaRPr lang="en-US" sz="2400" b="0" i="0" dirty="0">
              <a:solidFill>
                <a:srgbClr val="000000"/>
              </a:solidFill>
              <a:effectLst/>
              <a:latin typeface="Segoe UI" panose="020B0502040204020203" pitchFamily="34" charset="0"/>
            </a:endParaRPr>
          </a:p>
          <a:p>
            <a:pPr marL="131445" indent="0" algn="just" fontAlgn="base">
              <a:buNone/>
            </a:pPr>
            <a:r>
              <a:rPr lang="en-GB" sz="3200" b="0" i="0" u="none" strike="noStrike" dirty="0">
                <a:solidFill>
                  <a:srgbClr val="000000"/>
                </a:solidFill>
                <a:effectLst/>
                <a:latin typeface="Trebuchet MS" panose="020B0603020202020204" pitchFamily="34" charset="0"/>
              </a:rPr>
              <a:t>present. </a:t>
            </a:r>
            <a:r>
              <a:rPr lang="en-US" sz="3200" b="0" i="0" dirty="0">
                <a:solidFill>
                  <a:srgbClr val="000000"/>
                </a:solidFill>
                <a:effectLst/>
                <a:latin typeface="Trebuchet MS" panose="020B0603020202020204" pitchFamily="34" charset="0"/>
              </a:rPr>
              <a:t>​</a:t>
            </a:r>
            <a:endParaRPr lang="en-US" sz="2400" b="0" i="0" dirty="0">
              <a:solidFill>
                <a:srgbClr val="000000"/>
              </a:solidFill>
              <a:effectLst/>
              <a:latin typeface="Segoe UI" panose="020B0502040204020203" pitchFamily="34" charset="0"/>
            </a:endParaRPr>
          </a:p>
        </p:txBody>
      </p:sp>
      <p:pic>
        <p:nvPicPr>
          <p:cNvPr id="5122" name="Picture 2">
            <a:extLst>
              <a:ext uri="{FF2B5EF4-FFF2-40B4-BE49-F238E27FC236}">
                <a16:creationId xmlns:a16="http://schemas.microsoft.com/office/drawing/2014/main" id="{1189249C-C3EC-B717-9847-548829F85B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05" t="4084" r="3731" b="3801"/>
          <a:stretch/>
        </p:blipFill>
        <p:spPr bwMode="auto">
          <a:xfrm>
            <a:off x="6393521" y="3607131"/>
            <a:ext cx="2430379" cy="2430379"/>
          </a:xfrm>
          <a:prstGeom prst="rect">
            <a:avLst/>
          </a:prstGeom>
          <a:solidFill>
            <a:srgbClr val="FFFFFF">
              <a:shade val="85000"/>
            </a:srgbClr>
          </a:solidFill>
          <a:ln w="88900" cap="sq">
            <a:solidFill>
              <a:srgbClr val="FFFFFF"/>
            </a:solidFill>
            <a:miter lim="800000"/>
          </a:ln>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79799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797070-B645-F82E-349F-36077A136D4E}"/>
              </a:ext>
            </a:extLst>
          </p:cNvPr>
          <p:cNvSpPr>
            <a:spLocks noGrp="1"/>
          </p:cNvSpPr>
          <p:nvPr>
            <p:ph type="title"/>
          </p:nvPr>
        </p:nvSpPr>
        <p:spPr>
          <a:xfrm>
            <a:off x="320100" y="136524"/>
            <a:ext cx="8195250" cy="1325563"/>
          </a:xfrm>
        </p:spPr>
        <p:txBody>
          <a:bodyPr/>
          <a:lstStyle/>
          <a:p>
            <a:r>
              <a:rPr lang="en-GB" dirty="0"/>
              <a:t>The Verdict</a:t>
            </a:r>
          </a:p>
        </p:txBody>
      </p:sp>
      <p:sp>
        <p:nvSpPr>
          <p:cNvPr id="2" name="Google Shape;272;ge51e0164ba_0_95">
            <a:extLst>
              <a:ext uri="{FF2B5EF4-FFF2-40B4-BE49-F238E27FC236}">
                <a16:creationId xmlns:a16="http://schemas.microsoft.com/office/drawing/2014/main" id="{DD265988-71D6-ED73-B877-B49DE8BB6545}"/>
              </a:ext>
            </a:extLst>
          </p:cNvPr>
          <p:cNvSpPr txBox="1">
            <a:spLocks noGrp="1"/>
          </p:cNvSpPr>
          <p:nvPr/>
        </p:nvSpPr>
        <p:spPr>
          <a:xfrm>
            <a:off x="320100" y="1235550"/>
            <a:ext cx="8503800" cy="43869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Noto Sans Symbols"/>
              <a:buChar char="⚫"/>
              <a:defRPr sz="2700" b="0" i="0" u="none" strike="noStrike" cap="none">
                <a:solidFill>
                  <a:schemeClr val="dk1"/>
                </a:solidFill>
                <a:latin typeface="Georgia"/>
                <a:ea typeface="Georgia"/>
                <a:cs typeface="Georgia"/>
                <a:sym typeface="Georgia"/>
              </a:defRPr>
            </a:lvl1pPr>
            <a:lvl2pPr marL="914400" marR="0" lvl="1" indent="-308610" algn="l" rtl="0">
              <a:lnSpc>
                <a:spcPct val="100000"/>
              </a:lnSpc>
              <a:spcBef>
                <a:spcPts val="360"/>
              </a:spcBef>
              <a:spcAft>
                <a:spcPts val="0"/>
              </a:spcAft>
              <a:buClr>
                <a:schemeClr val="accent2"/>
              </a:buClr>
              <a:buSzPts val="1260"/>
              <a:buFont typeface="Noto Sans Symbols"/>
              <a:buChar char="⚪"/>
              <a:defRPr sz="2200" b="0" i="0" u="none" strike="noStrike" cap="none">
                <a:solidFill>
                  <a:schemeClr val="dk2"/>
                </a:solidFill>
                <a:latin typeface="Georgia"/>
                <a:ea typeface="Georgia"/>
                <a:cs typeface="Georgia"/>
                <a:sym typeface="Georgia"/>
              </a:defRPr>
            </a:lvl2pPr>
            <a:lvl3pPr marL="1371600" marR="0" lvl="2" indent="-314325" algn="l" rtl="0">
              <a:lnSpc>
                <a:spcPct val="100000"/>
              </a:lnSpc>
              <a:spcBef>
                <a:spcPts val="360"/>
              </a:spcBef>
              <a:spcAft>
                <a:spcPts val="0"/>
              </a:spcAft>
              <a:buClr>
                <a:schemeClr val="accent3"/>
              </a:buClr>
              <a:buSzPts val="1350"/>
              <a:buFont typeface="Noto Sans Symbols"/>
              <a:buChar char="⯍"/>
              <a:defRPr sz="2000" b="0" i="0" u="none" strike="noStrike" cap="none">
                <a:solidFill>
                  <a:schemeClr val="dk1"/>
                </a:solidFill>
                <a:latin typeface="Georgia"/>
                <a:ea typeface="Georgia"/>
                <a:cs typeface="Georgia"/>
                <a:sym typeface="Georgia"/>
              </a:defRPr>
            </a:lvl3pPr>
            <a:lvl4pPr marL="1828800" marR="0" lvl="3" indent="-308610" algn="l" rtl="0">
              <a:lnSpc>
                <a:spcPct val="100000"/>
              </a:lnSpc>
              <a:spcBef>
                <a:spcPts val="360"/>
              </a:spcBef>
              <a:spcAft>
                <a:spcPts val="0"/>
              </a:spcAft>
              <a:buClr>
                <a:schemeClr val="accent4"/>
              </a:buClr>
              <a:buSzPts val="126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lnSpc>
                <a:spcPct val="100000"/>
              </a:lnSpc>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lnSpc>
                <a:spcPct val="100000"/>
              </a:lnSpc>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31470" algn="l" rtl="0">
              <a:lnSpc>
                <a:spcPct val="100000"/>
              </a:lnSpc>
              <a:spcBef>
                <a:spcPts val="360"/>
              </a:spcBef>
              <a:spcAft>
                <a:spcPts val="0"/>
              </a:spcAft>
              <a:buClr>
                <a:srgbClr val="009A46"/>
              </a:buClr>
              <a:buSzPts val="1620"/>
              <a:buFont typeface="Georgia"/>
              <a:buChar char="•"/>
              <a:defRPr sz="1600" b="0" i="0" u="none" strike="noStrike" cap="none">
                <a:solidFill>
                  <a:schemeClr val="dk1"/>
                </a:solidFill>
                <a:latin typeface="Georgia"/>
                <a:ea typeface="Georgia"/>
                <a:cs typeface="Georgia"/>
                <a:sym typeface="Georgia"/>
              </a:defRPr>
            </a:lvl7pPr>
            <a:lvl8pPr marL="3657600" marR="0" lvl="7" indent="-342900" algn="l" rtl="0">
              <a:lnSpc>
                <a:spcPct val="100000"/>
              </a:lnSpc>
              <a:spcBef>
                <a:spcPts val="360"/>
              </a:spcBef>
              <a:spcAft>
                <a:spcPts val="0"/>
              </a:spcAft>
              <a:buClr>
                <a:srgbClr val="70578E"/>
              </a:buClr>
              <a:buSzPts val="1800"/>
              <a:buFont typeface="Georgia"/>
              <a:buChar char="•"/>
              <a:defRPr sz="1600" b="0" i="0" u="none" strike="noStrike" cap="none">
                <a:solidFill>
                  <a:schemeClr val="dk1"/>
                </a:solidFill>
                <a:latin typeface="Georgia"/>
                <a:ea typeface="Georgia"/>
                <a:cs typeface="Georgia"/>
                <a:sym typeface="Georgia"/>
              </a:defRPr>
            </a:lvl8pPr>
            <a:lvl9pPr marL="4114800" marR="0" lvl="8" indent="-331470" algn="l" rtl="0">
              <a:lnSpc>
                <a:spcPct val="100000"/>
              </a:lnSpc>
              <a:spcBef>
                <a:spcPts val="360"/>
              </a:spcBef>
              <a:spcAft>
                <a:spcPts val="0"/>
              </a:spcAft>
              <a:buClr>
                <a:srgbClr val="5F9527"/>
              </a:buClr>
              <a:buSzPts val="1620"/>
              <a:buFont typeface="Georgia"/>
              <a:buChar char="•"/>
              <a:defRPr sz="1400" b="0" i="0" u="none" strike="noStrike" cap="none">
                <a:solidFill>
                  <a:schemeClr val="dk1"/>
                </a:solidFill>
                <a:latin typeface="Georgia"/>
                <a:ea typeface="Georgia"/>
                <a:cs typeface="Georgia"/>
                <a:sym typeface="Georgia"/>
              </a:defRPr>
            </a:lvl9pPr>
          </a:lstStyle>
          <a:p>
            <a:pPr marL="0" lvl="0" indent="0" algn="ctr" rtl="0">
              <a:lnSpc>
                <a:spcPct val="100000"/>
              </a:lnSpc>
              <a:spcBef>
                <a:spcPts val="0"/>
              </a:spcBef>
              <a:spcAft>
                <a:spcPts val="0"/>
              </a:spcAft>
              <a:buSzPts val="2295"/>
              <a:buNone/>
            </a:pPr>
            <a:endParaRPr>
              <a:latin typeface="Trebuchet MS"/>
              <a:ea typeface="Trebuchet MS"/>
              <a:cs typeface="Trebuchet MS"/>
              <a:sym typeface="Trebuchet MS"/>
            </a:endParaRPr>
          </a:p>
          <a:p>
            <a:pPr marL="0" lvl="0" indent="0" algn="just" rtl="0">
              <a:lnSpc>
                <a:spcPct val="100000"/>
              </a:lnSpc>
              <a:spcBef>
                <a:spcPts val="540"/>
              </a:spcBef>
              <a:spcAft>
                <a:spcPts val="0"/>
              </a:spcAft>
              <a:buSzPts val="2295"/>
              <a:buNone/>
            </a:pPr>
            <a:r>
              <a:rPr lang="en-GB">
                <a:latin typeface="Trebuchet MS"/>
                <a:ea typeface="Trebuchet MS"/>
                <a:cs typeface="Trebuchet MS"/>
                <a:sym typeface="Trebuchet MS"/>
              </a:rPr>
              <a:t>Mladić was convicted of genocide and persecution, extermination, murder, and the inhumane act of forcible transfer in the area of Srebrenica in 1995; of persecution, extermination, murder, deportation and inhumane act of forcible transfer in municipalities throughout BiH; of murder, terror and unlawful attacks on civilians in Sarajevo; and of hostage-taking of UN personnel. </a:t>
            </a:r>
            <a:endParaRPr>
              <a:latin typeface="Trebuchet MS"/>
              <a:ea typeface="Trebuchet MS"/>
              <a:cs typeface="Trebuchet MS"/>
              <a:sym typeface="Trebuchet MS"/>
            </a:endParaRPr>
          </a:p>
          <a:p>
            <a:pPr marL="0" lvl="0" indent="0" algn="just" rtl="0">
              <a:lnSpc>
                <a:spcPct val="100000"/>
              </a:lnSpc>
              <a:spcBef>
                <a:spcPts val="540"/>
              </a:spcBef>
              <a:spcAft>
                <a:spcPts val="0"/>
              </a:spcAft>
              <a:buSzPts val="2295"/>
              <a:buNone/>
            </a:pPr>
            <a:endParaRPr>
              <a:latin typeface="Arial"/>
              <a:ea typeface="Arial"/>
              <a:cs typeface="Arial"/>
              <a:sym typeface="Arial"/>
            </a:endParaRPr>
          </a:p>
        </p:txBody>
      </p:sp>
    </p:spTree>
    <p:extLst>
      <p:ext uri="{BB962C8B-B14F-4D97-AF65-F5344CB8AC3E}">
        <p14:creationId xmlns:p14="http://schemas.microsoft.com/office/powerpoint/2010/main" val="3178058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FBB285B3-6827-8C78-35C0-85674BE0F1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0600" y="2224087"/>
            <a:ext cx="3543300" cy="24098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E4799C-B47B-2913-0BD3-478B167D0B03}"/>
              </a:ext>
            </a:extLst>
          </p:cNvPr>
          <p:cNvSpPr>
            <a:spLocks noGrp="1"/>
          </p:cNvSpPr>
          <p:nvPr>
            <p:ph type="title"/>
          </p:nvPr>
        </p:nvSpPr>
        <p:spPr/>
        <p:txBody>
          <a:bodyPr/>
          <a:lstStyle/>
          <a:p>
            <a:r>
              <a:rPr lang="en-GB" dirty="0"/>
              <a:t>Plenary</a:t>
            </a:r>
          </a:p>
        </p:txBody>
      </p:sp>
      <p:sp>
        <p:nvSpPr>
          <p:cNvPr id="4" name="Google Shape;219;gb84897164c_0_0">
            <a:extLst>
              <a:ext uri="{FF2B5EF4-FFF2-40B4-BE49-F238E27FC236}">
                <a16:creationId xmlns:a16="http://schemas.microsoft.com/office/drawing/2014/main" id="{FBCE9363-0DAF-11D1-6D87-BB9F9647B558}"/>
              </a:ext>
            </a:extLst>
          </p:cNvPr>
          <p:cNvSpPr txBox="1">
            <a:spLocks noGrp="1"/>
          </p:cNvSpPr>
          <p:nvPr/>
        </p:nvSpPr>
        <p:spPr>
          <a:xfrm>
            <a:off x="320100" y="1629000"/>
            <a:ext cx="4414264" cy="36000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Noto Sans Symbols"/>
              <a:buChar char="⚫"/>
              <a:defRPr sz="2700" b="0" i="0" u="none" strike="noStrike" cap="none">
                <a:solidFill>
                  <a:schemeClr val="dk1"/>
                </a:solidFill>
                <a:latin typeface="Georgia"/>
                <a:ea typeface="Georgia"/>
                <a:cs typeface="Georgia"/>
                <a:sym typeface="Georgia"/>
              </a:defRPr>
            </a:lvl1pPr>
            <a:lvl2pPr marL="914400" marR="0" lvl="1" indent="-308610" algn="l" rtl="0">
              <a:lnSpc>
                <a:spcPct val="100000"/>
              </a:lnSpc>
              <a:spcBef>
                <a:spcPts val="360"/>
              </a:spcBef>
              <a:spcAft>
                <a:spcPts val="0"/>
              </a:spcAft>
              <a:buClr>
                <a:schemeClr val="accent2"/>
              </a:buClr>
              <a:buSzPts val="1260"/>
              <a:buFont typeface="Noto Sans Symbols"/>
              <a:buChar char="⚪"/>
              <a:defRPr sz="2200" b="0" i="0" u="none" strike="noStrike" cap="none">
                <a:solidFill>
                  <a:schemeClr val="dk2"/>
                </a:solidFill>
                <a:latin typeface="Georgia"/>
                <a:ea typeface="Georgia"/>
                <a:cs typeface="Georgia"/>
                <a:sym typeface="Georgia"/>
              </a:defRPr>
            </a:lvl2pPr>
            <a:lvl3pPr marL="1371600" marR="0" lvl="2" indent="-314325" algn="l" rtl="0">
              <a:lnSpc>
                <a:spcPct val="100000"/>
              </a:lnSpc>
              <a:spcBef>
                <a:spcPts val="360"/>
              </a:spcBef>
              <a:spcAft>
                <a:spcPts val="0"/>
              </a:spcAft>
              <a:buClr>
                <a:schemeClr val="accent3"/>
              </a:buClr>
              <a:buSzPts val="1350"/>
              <a:buFont typeface="Noto Sans Symbols"/>
              <a:buChar char="⯍"/>
              <a:defRPr sz="2000" b="0" i="0" u="none" strike="noStrike" cap="none">
                <a:solidFill>
                  <a:schemeClr val="dk1"/>
                </a:solidFill>
                <a:latin typeface="Georgia"/>
                <a:ea typeface="Georgia"/>
                <a:cs typeface="Georgia"/>
                <a:sym typeface="Georgia"/>
              </a:defRPr>
            </a:lvl3pPr>
            <a:lvl4pPr marL="1828800" marR="0" lvl="3" indent="-308610" algn="l" rtl="0">
              <a:lnSpc>
                <a:spcPct val="100000"/>
              </a:lnSpc>
              <a:spcBef>
                <a:spcPts val="360"/>
              </a:spcBef>
              <a:spcAft>
                <a:spcPts val="0"/>
              </a:spcAft>
              <a:buClr>
                <a:schemeClr val="accent4"/>
              </a:buClr>
              <a:buSzPts val="126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lnSpc>
                <a:spcPct val="100000"/>
              </a:lnSpc>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lnSpc>
                <a:spcPct val="100000"/>
              </a:lnSpc>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31470" algn="l" rtl="0">
              <a:lnSpc>
                <a:spcPct val="100000"/>
              </a:lnSpc>
              <a:spcBef>
                <a:spcPts val="360"/>
              </a:spcBef>
              <a:spcAft>
                <a:spcPts val="0"/>
              </a:spcAft>
              <a:buClr>
                <a:srgbClr val="009A46"/>
              </a:buClr>
              <a:buSzPts val="1620"/>
              <a:buFont typeface="Georgia"/>
              <a:buChar char="•"/>
              <a:defRPr sz="1600" b="0" i="0" u="none" strike="noStrike" cap="none">
                <a:solidFill>
                  <a:schemeClr val="dk1"/>
                </a:solidFill>
                <a:latin typeface="Georgia"/>
                <a:ea typeface="Georgia"/>
                <a:cs typeface="Georgia"/>
                <a:sym typeface="Georgia"/>
              </a:defRPr>
            </a:lvl7pPr>
            <a:lvl8pPr marL="3657600" marR="0" lvl="7" indent="-342900" algn="l" rtl="0">
              <a:lnSpc>
                <a:spcPct val="100000"/>
              </a:lnSpc>
              <a:spcBef>
                <a:spcPts val="360"/>
              </a:spcBef>
              <a:spcAft>
                <a:spcPts val="0"/>
              </a:spcAft>
              <a:buClr>
                <a:srgbClr val="70578E"/>
              </a:buClr>
              <a:buSzPts val="1800"/>
              <a:buFont typeface="Georgia"/>
              <a:buChar char="•"/>
              <a:defRPr sz="1600" b="0" i="0" u="none" strike="noStrike" cap="none">
                <a:solidFill>
                  <a:schemeClr val="dk1"/>
                </a:solidFill>
                <a:latin typeface="Georgia"/>
                <a:ea typeface="Georgia"/>
                <a:cs typeface="Georgia"/>
                <a:sym typeface="Georgia"/>
              </a:defRPr>
            </a:lvl8pPr>
            <a:lvl9pPr marL="4114800" marR="0" lvl="8" indent="-331470" algn="l" rtl="0">
              <a:lnSpc>
                <a:spcPct val="100000"/>
              </a:lnSpc>
              <a:spcBef>
                <a:spcPts val="360"/>
              </a:spcBef>
              <a:spcAft>
                <a:spcPts val="0"/>
              </a:spcAft>
              <a:buClr>
                <a:srgbClr val="5F9527"/>
              </a:buClr>
              <a:buSzPts val="1620"/>
              <a:buFont typeface="Georgia"/>
              <a:buChar char="•"/>
              <a:defRPr sz="1400" b="0" i="0" u="none" strike="noStrike" cap="none">
                <a:solidFill>
                  <a:schemeClr val="dk1"/>
                </a:solidFill>
                <a:latin typeface="Georgia"/>
                <a:ea typeface="Georgia"/>
                <a:cs typeface="Georgia"/>
                <a:sym typeface="Georgia"/>
              </a:defRPr>
            </a:lvl9pPr>
          </a:lstStyle>
          <a:p>
            <a:pPr marL="0" lvl="0" indent="0" algn="ctr" rtl="0">
              <a:lnSpc>
                <a:spcPct val="100000"/>
              </a:lnSpc>
              <a:spcBef>
                <a:spcPts val="540"/>
              </a:spcBef>
              <a:spcAft>
                <a:spcPts val="0"/>
              </a:spcAft>
              <a:buSzPts val="2295"/>
              <a:buNone/>
            </a:pPr>
            <a:r>
              <a:rPr lang="en-GB" sz="4000" b="0" i="0" u="none" strike="noStrike" dirty="0">
                <a:solidFill>
                  <a:srgbClr val="000000"/>
                </a:solidFill>
                <a:effectLst/>
                <a:latin typeface="Trebuchet MS" panose="020B0603020202020204" pitchFamily="34" charset="0"/>
              </a:rPr>
              <a:t>What did the ICTY mean for the victims of this genocide?</a:t>
            </a:r>
            <a:endParaRPr sz="5400" b="1" dirty="0">
              <a:solidFill>
                <a:srgbClr val="008952"/>
              </a:solidFill>
              <a:latin typeface="Trebuchet MS"/>
              <a:ea typeface="Trebuchet MS"/>
              <a:cs typeface="Trebuchet MS"/>
              <a:sym typeface="Trebuchet MS"/>
            </a:endParaRPr>
          </a:p>
        </p:txBody>
      </p:sp>
      <p:sp>
        <p:nvSpPr>
          <p:cNvPr id="6" name="Google Shape;223;gb84897164c_0_0">
            <a:extLst>
              <a:ext uri="{FF2B5EF4-FFF2-40B4-BE49-F238E27FC236}">
                <a16:creationId xmlns:a16="http://schemas.microsoft.com/office/drawing/2014/main" id="{FB6D41BB-8B81-49B6-9D39-1AB5B721348E}"/>
              </a:ext>
            </a:extLst>
          </p:cNvPr>
          <p:cNvSpPr txBox="1"/>
          <p:nvPr/>
        </p:nvSpPr>
        <p:spPr>
          <a:xfrm>
            <a:off x="5280600" y="2393373"/>
            <a:ext cx="2316441" cy="1035626"/>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100000"/>
              </a:lnSpc>
              <a:spcBef>
                <a:spcPts val="0"/>
              </a:spcBef>
              <a:spcAft>
                <a:spcPts val="0"/>
              </a:spcAft>
              <a:buClr>
                <a:srgbClr val="000000"/>
              </a:buClr>
              <a:buSzPts val="2800"/>
              <a:buFont typeface="Arial"/>
              <a:buNone/>
            </a:pPr>
            <a:r>
              <a:rPr lang="en-US" sz="3000" b="1" i="0" u="none" strike="noStrike" cap="none" dirty="0">
                <a:solidFill>
                  <a:srgbClr val="FFFFFF"/>
                </a:solidFill>
                <a:latin typeface="Caveat"/>
                <a:ea typeface="Caveat"/>
                <a:cs typeface="Caveat"/>
                <a:sym typeface="Caveat"/>
              </a:rPr>
              <a:t>Class </a:t>
            </a:r>
            <a:endParaRPr sz="3000" b="1" i="0" u="none" strike="noStrike" cap="none" dirty="0">
              <a:solidFill>
                <a:srgbClr val="FFFFFF"/>
              </a:solidFill>
              <a:latin typeface="Caveat"/>
              <a:ea typeface="Caveat"/>
              <a:cs typeface="Caveat"/>
              <a:sym typeface="Caveat"/>
            </a:endParaRPr>
          </a:p>
          <a:p>
            <a:pPr marL="0" marR="0" lvl="0" indent="0" algn="ctr" rtl="0">
              <a:lnSpc>
                <a:spcPct val="100000"/>
              </a:lnSpc>
              <a:spcBef>
                <a:spcPts val="0"/>
              </a:spcBef>
              <a:spcAft>
                <a:spcPts val="0"/>
              </a:spcAft>
              <a:buClr>
                <a:srgbClr val="000000"/>
              </a:buClr>
              <a:buSzPts val="2800"/>
              <a:buFont typeface="Arial"/>
              <a:buNone/>
            </a:pPr>
            <a:r>
              <a:rPr lang="en-US" sz="3000" b="1" i="0" u="none" strike="noStrike" cap="none" dirty="0">
                <a:solidFill>
                  <a:srgbClr val="FFFFFF"/>
                </a:solidFill>
                <a:latin typeface="Caveat"/>
                <a:ea typeface="Caveat"/>
                <a:cs typeface="Caveat"/>
                <a:sym typeface="Caveat"/>
              </a:rPr>
              <a:t>Discussion</a:t>
            </a:r>
            <a:endParaRPr sz="3000" b="0" i="0" u="none" strike="noStrike" cap="none" dirty="0">
              <a:solidFill>
                <a:srgbClr val="FFFFFF"/>
              </a:solidFill>
              <a:latin typeface="Caveat"/>
              <a:ea typeface="Caveat"/>
              <a:cs typeface="Caveat"/>
              <a:sym typeface="Caveat"/>
            </a:endParaRPr>
          </a:p>
        </p:txBody>
      </p:sp>
    </p:spTree>
    <p:extLst>
      <p:ext uri="{BB962C8B-B14F-4D97-AF65-F5344CB8AC3E}">
        <p14:creationId xmlns:p14="http://schemas.microsoft.com/office/powerpoint/2010/main" val="405787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32;p2">
            <a:extLst>
              <a:ext uri="{FF2B5EF4-FFF2-40B4-BE49-F238E27FC236}">
                <a16:creationId xmlns:a16="http://schemas.microsoft.com/office/drawing/2014/main" id="{7DC989DD-86AF-5DAC-9CAB-E899A300E327}"/>
              </a:ext>
            </a:extLst>
          </p:cNvPr>
          <p:cNvSpPr txBox="1">
            <a:spLocks/>
          </p:cNvSpPr>
          <p:nvPr/>
        </p:nvSpPr>
        <p:spPr>
          <a:xfrm>
            <a:off x="194207" y="862642"/>
            <a:ext cx="8755586" cy="4934309"/>
          </a:xfrm>
          <a:prstGeom prst="rect">
            <a:avLst/>
          </a:prstGeom>
          <a:noFill/>
          <a:ln>
            <a:noFill/>
          </a:ln>
        </p:spPr>
        <p:txBody>
          <a:bodyPr spcFirstLastPara="1" wrap="square" lIns="68569" tIns="34275" rIns="68569" bIns="34275" anchor="t" anchorCtr="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05740" indent="-205740" algn="ctr">
              <a:lnSpc>
                <a:spcPct val="100000"/>
              </a:lnSpc>
              <a:spcBef>
                <a:spcPts val="0"/>
              </a:spcBef>
              <a:buSzPct val="91688"/>
              <a:buNone/>
            </a:pPr>
            <a:r>
              <a:rPr lang="en-GB" sz="5561" b="1" dirty="0">
                <a:solidFill>
                  <a:srgbClr val="144C3B"/>
                </a:solidFill>
                <a:latin typeface="Trebuchet MS"/>
                <a:ea typeface="Trebuchet MS"/>
                <a:cs typeface="Trebuchet MS"/>
                <a:sym typeface="Trebuchet MS"/>
              </a:rPr>
              <a:t>Learning Intention</a:t>
            </a:r>
          </a:p>
          <a:p>
            <a:pPr marL="0" indent="0">
              <a:lnSpc>
                <a:spcPct val="100000"/>
              </a:lnSpc>
              <a:spcBef>
                <a:spcPts val="0"/>
              </a:spcBef>
              <a:buSzPct val="106856"/>
              <a:buNone/>
            </a:pPr>
            <a:endParaRPr lang="en-GB" sz="4772" b="1" dirty="0">
              <a:latin typeface="Trebuchet MS"/>
              <a:ea typeface="Trebuchet MS"/>
              <a:cs typeface="Trebuchet MS"/>
              <a:sym typeface="Trebuchet MS"/>
            </a:endParaRPr>
          </a:p>
          <a:p>
            <a:pPr marL="87313" lvl="0" indent="-87313" algn="ctr" rtl="0">
              <a:lnSpc>
                <a:spcPct val="100000"/>
              </a:lnSpc>
              <a:spcBef>
                <a:spcPts val="480"/>
              </a:spcBef>
              <a:spcAft>
                <a:spcPts val="0"/>
              </a:spcAft>
              <a:buSzPct val="66885"/>
              <a:buNone/>
            </a:pPr>
            <a:r>
              <a:rPr lang="en-GB" sz="4800" dirty="0">
                <a:latin typeface="Trebuchet MS"/>
                <a:ea typeface="Trebuchet MS"/>
                <a:cs typeface="Trebuchet MS"/>
                <a:sym typeface="Trebuchet MS"/>
              </a:rPr>
              <a:t>To understand the importance of the ICTY</a:t>
            </a:r>
          </a:p>
          <a:p>
            <a:pPr marL="274320" lvl="0" indent="-274320" algn="ctr" rtl="0">
              <a:lnSpc>
                <a:spcPct val="100000"/>
              </a:lnSpc>
              <a:spcBef>
                <a:spcPts val="480"/>
              </a:spcBef>
              <a:spcAft>
                <a:spcPts val="0"/>
              </a:spcAft>
              <a:buSzPct val="66885"/>
              <a:buNone/>
            </a:pPr>
            <a:endParaRPr lang="en-GB" sz="4772" b="1" dirty="0">
              <a:latin typeface="Trebuchet MS"/>
              <a:ea typeface="Trebuchet MS"/>
              <a:cs typeface="Trebuchet MS"/>
              <a:sym typeface="Trebuchet MS"/>
            </a:endParaRPr>
          </a:p>
          <a:p>
            <a:pPr marL="274320" lvl="0" indent="-274320" algn="ctr" rtl="0">
              <a:lnSpc>
                <a:spcPct val="100000"/>
              </a:lnSpc>
              <a:spcBef>
                <a:spcPts val="480"/>
              </a:spcBef>
              <a:spcAft>
                <a:spcPts val="0"/>
              </a:spcAft>
              <a:buSzPct val="66885"/>
              <a:buNone/>
            </a:pPr>
            <a:endParaRPr lang="en-GB" sz="4772" b="1" dirty="0">
              <a:latin typeface="Trebuchet MS"/>
              <a:ea typeface="Trebuchet MS"/>
              <a:cs typeface="Trebuchet MS"/>
              <a:sym typeface="Trebuchet MS"/>
            </a:endParaRPr>
          </a:p>
          <a:p>
            <a:pPr marL="205740" indent="-205740" algn="ctr">
              <a:lnSpc>
                <a:spcPct val="100000"/>
              </a:lnSpc>
              <a:spcBef>
                <a:spcPts val="0"/>
              </a:spcBef>
              <a:buSzPct val="94367"/>
              <a:buNone/>
            </a:pPr>
            <a:r>
              <a:rPr lang="en-GB" sz="5404" b="1" dirty="0">
                <a:solidFill>
                  <a:srgbClr val="144C3B"/>
                </a:solidFill>
                <a:latin typeface="Trebuchet MS"/>
                <a:ea typeface="Trebuchet MS"/>
                <a:cs typeface="Trebuchet MS"/>
                <a:sym typeface="Trebuchet MS"/>
              </a:rPr>
              <a:t>Success Criteria</a:t>
            </a:r>
          </a:p>
          <a:p>
            <a:pPr marL="205740" indent="-205740" algn="ctr">
              <a:lnSpc>
                <a:spcPct val="100000"/>
              </a:lnSpc>
              <a:spcBef>
                <a:spcPts val="0"/>
              </a:spcBef>
              <a:buSzPct val="106856"/>
              <a:buNone/>
            </a:pPr>
            <a:endParaRPr lang="en-GB" sz="4772" b="1" dirty="0">
              <a:latin typeface="Trebuchet MS"/>
              <a:ea typeface="Trebuchet MS"/>
              <a:cs typeface="Trebuchet MS"/>
              <a:sym typeface="Trebuchet MS"/>
            </a:endParaRPr>
          </a:p>
          <a:p>
            <a:pPr marL="0" indent="0" algn="ctr">
              <a:lnSpc>
                <a:spcPct val="100000"/>
              </a:lnSpc>
              <a:spcBef>
                <a:spcPts val="480"/>
              </a:spcBef>
              <a:buSzPct val="66885"/>
              <a:buNone/>
            </a:pPr>
            <a:r>
              <a:rPr lang="en-GB" sz="4800" dirty="0">
                <a:latin typeface="Trebuchet MS"/>
                <a:ea typeface="Trebuchet MS"/>
                <a:cs typeface="Trebuchet MS"/>
                <a:sym typeface="Trebuchet MS"/>
              </a:rPr>
              <a:t>I can analyse evidence to make a persuasive argument</a:t>
            </a:r>
          </a:p>
        </p:txBody>
      </p:sp>
    </p:spTree>
    <p:extLst>
      <p:ext uri="{BB962C8B-B14F-4D97-AF65-F5344CB8AC3E}">
        <p14:creationId xmlns:p14="http://schemas.microsoft.com/office/powerpoint/2010/main" val="3631458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0FAF02-E75F-E743-0302-56BF55E4FC88}"/>
              </a:ext>
            </a:extLst>
          </p:cNvPr>
          <p:cNvSpPr txBox="1"/>
          <p:nvPr/>
        </p:nvSpPr>
        <p:spPr>
          <a:xfrm>
            <a:off x="248194" y="149609"/>
            <a:ext cx="8544198" cy="1015663"/>
          </a:xfrm>
          <a:prstGeom prst="rect">
            <a:avLst/>
          </a:prstGeom>
          <a:noFill/>
        </p:spPr>
        <p:txBody>
          <a:bodyPr wrap="square">
            <a:spAutoFit/>
          </a:bodyPr>
          <a:lstStyle/>
          <a:p>
            <a:pPr algn="ctr"/>
            <a:r>
              <a:rPr lang="en-GB" sz="2000" b="0" i="0" u="none" strike="noStrike" dirty="0">
                <a:solidFill>
                  <a:srgbClr val="000000"/>
                </a:solidFill>
                <a:effectLst/>
                <a:latin typeface="Trebuchet MS" panose="020B0603020202020204" pitchFamily="34" charset="0"/>
              </a:rPr>
              <a:t>The International Criminal Tribunal for the former Yugoslavia (ICTY) is a United Nations court of law dealing with war crimes that took place across the Balkans during the 1990s.</a:t>
            </a:r>
            <a:endParaRPr lang="en-GB" sz="2000" dirty="0"/>
          </a:p>
        </p:txBody>
      </p:sp>
      <p:pic>
        <p:nvPicPr>
          <p:cNvPr id="5" name="Online Media 4" title="Inside the Tribunal">
            <a:hlinkClick r:id="" action="ppaction://media"/>
            <a:extLst>
              <a:ext uri="{FF2B5EF4-FFF2-40B4-BE49-F238E27FC236}">
                <a16:creationId xmlns:a16="http://schemas.microsoft.com/office/drawing/2014/main" id="{5F4940E3-88C8-0AF1-C09D-99882BCA8F4F}"/>
              </a:ext>
            </a:extLst>
          </p:cNvPr>
          <p:cNvPicPr>
            <a:picLocks noRot="1" noChangeAspect="1"/>
          </p:cNvPicPr>
          <p:nvPr>
            <a:videoFile r:link="rId1"/>
          </p:nvPr>
        </p:nvPicPr>
        <p:blipFill>
          <a:blip r:embed="rId4"/>
          <a:stretch>
            <a:fillRect/>
          </a:stretch>
        </p:blipFill>
        <p:spPr>
          <a:xfrm>
            <a:off x="260168" y="1165272"/>
            <a:ext cx="8635638" cy="4865149"/>
          </a:xfrm>
          <a:prstGeom prst="rect">
            <a:avLst/>
          </a:prstGeom>
        </p:spPr>
      </p:pic>
    </p:spTree>
    <p:extLst>
      <p:ext uri="{BB962C8B-B14F-4D97-AF65-F5344CB8AC3E}">
        <p14:creationId xmlns:p14="http://schemas.microsoft.com/office/powerpoint/2010/main" val="42011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E3C60B-0688-DD8C-9771-9602D5CF522D}"/>
              </a:ext>
            </a:extLst>
          </p:cNvPr>
          <p:cNvSpPr>
            <a:spLocks noGrp="1"/>
          </p:cNvSpPr>
          <p:nvPr>
            <p:ph type="title"/>
          </p:nvPr>
        </p:nvSpPr>
        <p:spPr>
          <a:xfrm>
            <a:off x="313509" y="136524"/>
            <a:ext cx="8708571" cy="1325563"/>
          </a:xfrm>
        </p:spPr>
        <p:txBody>
          <a:bodyPr>
            <a:normAutofit/>
          </a:bodyPr>
          <a:lstStyle/>
          <a:p>
            <a:r>
              <a:rPr lang="en-GB" sz="4000" dirty="0"/>
              <a:t>Starter: Thinking About Justice​</a:t>
            </a:r>
          </a:p>
        </p:txBody>
      </p:sp>
      <p:sp>
        <p:nvSpPr>
          <p:cNvPr id="6" name="Content Placeholder 5">
            <a:extLst>
              <a:ext uri="{FF2B5EF4-FFF2-40B4-BE49-F238E27FC236}">
                <a16:creationId xmlns:a16="http://schemas.microsoft.com/office/drawing/2014/main" id="{492EB796-6BA4-ED9D-0CD9-65FB373B7181}"/>
              </a:ext>
            </a:extLst>
          </p:cNvPr>
          <p:cNvSpPr>
            <a:spLocks noGrp="1"/>
          </p:cNvSpPr>
          <p:nvPr>
            <p:ph idx="1"/>
          </p:nvPr>
        </p:nvSpPr>
        <p:spPr>
          <a:xfrm>
            <a:off x="436832" y="1866852"/>
            <a:ext cx="5476287" cy="3715342"/>
          </a:xfrm>
        </p:spPr>
        <p:txBody>
          <a:bodyPr>
            <a:normAutofit/>
          </a:bodyPr>
          <a:lstStyle/>
          <a:p>
            <a:pPr marL="0" indent="0" algn="ctr" rtl="0" fontAlgn="base">
              <a:buNone/>
            </a:pPr>
            <a:r>
              <a:rPr lang="en-GB" sz="2400" b="0" i="0" u="none" strike="noStrike" dirty="0">
                <a:solidFill>
                  <a:srgbClr val="000000"/>
                </a:solidFill>
                <a:effectLst/>
                <a:latin typeface="Trebuchet MS" panose="020B0603020202020204" pitchFamily="34" charset="0"/>
              </a:rPr>
              <a:t>What challenges do you think the ICTY encountered when conducting the arrests for individuals related to Bosnian genocide?</a:t>
            </a:r>
            <a:r>
              <a:rPr lang="en-US" sz="24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marL="0" indent="0" algn="ctr" rtl="0" fontAlgn="base">
              <a:buNone/>
            </a:pPr>
            <a:r>
              <a:rPr lang="en-US" sz="24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a:p>
            <a:pPr marL="0" indent="0" algn="ctr" rtl="0" fontAlgn="base">
              <a:buNone/>
            </a:pPr>
            <a:r>
              <a:rPr lang="en-GB" sz="2400" b="0" i="0" u="none" strike="noStrike" dirty="0">
                <a:solidFill>
                  <a:srgbClr val="000000"/>
                </a:solidFill>
                <a:effectLst/>
                <a:latin typeface="Trebuchet MS" panose="020B0603020202020204" pitchFamily="34" charset="0"/>
              </a:rPr>
              <a:t>What do think the ICTY have to consider when conducting these trials? Consider how these trials would impact the survivors of the genocide and the international community.</a:t>
            </a:r>
            <a:r>
              <a:rPr lang="en-US" sz="2400" b="0" i="0" dirty="0">
                <a:solidFill>
                  <a:srgbClr val="000000"/>
                </a:solidFill>
                <a:effectLst/>
                <a:latin typeface="Trebuchet MS" panose="020B0603020202020204" pitchFamily="34" charset="0"/>
              </a:rPr>
              <a:t>​</a:t>
            </a:r>
            <a:endParaRPr lang="en-US" sz="1800" b="0" i="0" dirty="0">
              <a:solidFill>
                <a:srgbClr val="000000"/>
              </a:solidFill>
              <a:effectLst/>
              <a:latin typeface="Segoe UI" panose="020B0502040204020203" pitchFamily="34" charset="0"/>
            </a:endParaRPr>
          </a:p>
        </p:txBody>
      </p:sp>
      <p:grpSp>
        <p:nvGrpSpPr>
          <p:cNvPr id="7" name="Google Shape;192;ge51e0164ba_0_19">
            <a:extLst>
              <a:ext uri="{FF2B5EF4-FFF2-40B4-BE49-F238E27FC236}">
                <a16:creationId xmlns:a16="http://schemas.microsoft.com/office/drawing/2014/main" id="{13EB4A74-47FE-37A2-3BB2-2D8F32F18658}"/>
              </a:ext>
            </a:extLst>
          </p:cNvPr>
          <p:cNvGrpSpPr/>
          <p:nvPr/>
        </p:nvGrpSpPr>
        <p:grpSpPr>
          <a:xfrm>
            <a:off x="6445749" y="1866852"/>
            <a:ext cx="2261419" cy="1730923"/>
            <a:chOff x="515325" y="1413825"/>
            <a:chExt cx="2990899" cy="2115525"/>
          </a:xfrm>
        </p:grpSpPr>
        <p:pic>
          <p:nvPicPr>
            <p:cNvPr id="8" name="Google Shape;193;ge51e0164ba_0_19">
              <a:extLst>
                <a:ext uri="{FF2B5EF4-FFF2-40B4-BE49-F238E27FC236}">
                  <a16:creationId xmlns:a16="http://schemas.microsoft.com/office/drawing/2014/main" id="{E325C5B3-372E-639C-DE20-0C6C6BF04CC3}"/>
                </a:ext>
              </a:extLst>
            </p:cNvPr>
            <p:cNvPicPr preferRelativeResize="0"/>
            <p:nvPr/>
          </p:nvPicPr>
          <p:blipFill rotWithShape="1">
            <a:blip r:embed="rId3">
              <a:alphaModFix/>
            </a:blip>
            <a:srcRect t="11582"/>
            <a:stretch/>
          </p:blipFill>
          <p:spPr>
            <a:xfrm>
              <a:off x="515325" y="1413825"/>
              <a:ext cx="2990899" cy="2115525"/>
            </a:xfrm>
            <a:prstGeom prst="rect">
              <a:avLst/>
            </a:prstGeom>
            <a:noFill/>
            <a:ln>
              <a:noFill/>
            </a:ln>
          </p:spPr>
        </p:pic>
        <p:sp>
          <p:nvSpPr>
            <p:cNvPr id="9" name="Google Shape;194;ge51e0164ba_0_19">
              <a:extLst>
                <a:ext uri="{FF2B5EF4-FFF2-40B4-BE49-F238E27FC236}">
                  <a16:creationId xmlns:a16="http://schemas.microsoft.com/office/drawing/2014/main" id="{2FE5EACB-8FA3-118B-D82D-A90C41FD453B}"/>
                </a:ext>
              </a:extLst>
            </p:cNvPr>
            <p:cNvSpPr txBox="1"/>
            <p:nvPr/>
          </p:nvSpPr>
          <p:spPr>
            <a:xfrm>
              <a:off x="607175" y="1719150"/>
              <a:ext cx="1845000" cy="71466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100000"/>
                </a:lnSpc>
                <a:spcBef>
                  <a:spcPts val="0"/>
                </a:spcBef>
                <a:spcAft>
                  <a:spcPts val="0"/>
                </a:spcAft>
                <a:buClr>
                  <a:srgbClr val="000000"/>
                </a:buClr>
                <a:buSzPts val="2800"/>
                <a:buFont typeface="Arial"/>
                <a:buNone/>
              </a:pPr>
              <a:r>
                <a:rPr lang="en-GB" sz="1600" b="1" i="0" u="none" strike="noStrike" cap="none" dirty="0">
                  <a:solidFill>
                    <a:srgbClr val="FFFFFF"/>
                  </a:solidFill>
                  <a:latin typeface="Arial"/>
                  <a:ea typeface="Arial"/>
                  <a:cs typeface="Arial"/>
                  <a:sym typeface="Arial"/>
                </a:rPr>
                <a:t>Class Discussion</a:t>
              </a:r>
              <a:endParaRPr sz="1600" b="0" i="0" u="none" strike="noStrike" cap="none" dirty="0">
                <a:solidFill>
                  <a:srgbClr val="FFFFFF"/>
                </a:solidFill>
                <a:latin typeface="Arial"/>
                <a:ea typeface="Arial"/>
                <a:cs typeface="Arial"/>
                <a:sym typeface="Arial"/>
              </a:endParaRPr>
            </a:p>
          </p:txBody>
        </p:sp>
      </p:grpSp>
    </p:spTree>
    <p:extLst>
      <p:ext uri="{BB962C8B-B14F-4D97-AF65-F5344CB8AC3E}">
        <p14:creationId xmlns:p14="http://schemas.microsoft.com/office/powerpoint/2010/main" val="3389032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C0E87-F6D2-88C6-BCBC-17D74824A7D3}"/>
              </a:ext>
            </a:extLst>
          </p:cNvPr>
          <p:cNvSpPr>
            <a:spLocks noGrp="1"/>
          </p:cNvSpPr>
          <p:nvPr>
            <p:ph type="title"/>
          </p:nvPr>
        </p:nvSpPr>
        <p:spPr/>
        <p:txBody>
          <a:bodyPr/>
          <a:lstStyle/>
          <a:p>
            <a:r>
              <a:rPr lang="en-GB" dirty="0"/>
              <a:t>What was the ICTY?​</a:t>
            </a:r>
          </a:p>
        </p:txBody>
      </p:sp>
      <p:sp>
        <p:nvSpPr>
          <p:cNvPr id="3" name="Content Placeholder 2">
            <a:extLst>
              <a:ext uri="{FF2B5EF4-FFF2-40B4-BE49-F238E27FC236}">
                <a16:creationId xmlns:a16="http://schemas.microsoft.com/office/drawing/2014/main" id="{08AEFF6F-AA80-8221-2C3A-3951B1070E44}"/>
              </a:ext>
            </a:extLst>
          </p:cNvPr>
          <p:cNvSpPr>
            <a:spLocks noGrp="1"/>
          </p:cNvSpPr>
          <p:nvPr>
            <p:ph idx="1"/>
          </p:nvPr>
        </p:nvSpPr>
        <p:spPr/>
        <p:txBody>
          <a:bodyPr>
            <a:normAutofit fontScale="92500" lnSpcReduction="10000"/>
          </a:bodyPr>
          <a:lstStyle/>
          <a:p>
            <a:pPr marL="0" indent="0" algn="l" rtl="0" fontAlgn="base">
              <a:buNone/>
            </a:pPr>
            <a:r>
              <a:rPr lang="en-GB" b="0" i="0" u="none" strike="noStrike" dirty="0">
                <a:solidFill>
                  <a:srgbClr val="000000"/>
                </a:solidFill>
                <a:effectLst/>
                <a:latin typeface="Trebuchet MS" panose="020B0603020202020204" pitchFamily="34" charset="0"/>
              </a:rPr>
              <a:t>In May 1993, the ICTY was established by the United Nations. ​</a:t>
            </a:r>
          </a:p>
          <a:p>
            <a:pPr marL="0" indent="0" algn="l" rtl="0" fontAlgn="base">
              <a:buNone/>
            </a:pPr>
            <a:endParaRPr lang="en-GB" b="0" i="0" u="none" strike="noStrike" dirty="0">
              <a:solidFill>
                <a:srgbClr val="000000"/>
              </a:solidFill>
              <a:effectLst/>
              <a:latin typeface="Trebuchet MS" panose="020B0603020202020204" pitchFamily="34" charset="0"/>
            </a:endParaRPr>
          </a:p>
          <a:p>
            <a:pPr marL="0" indent="0" algn="l" rtl="0" fontAlgn="base">
              <a:buNone/>
            </a:pPr>
            <a:r>
              <a:rPr lang="en-GB" b="0" i="0" u="none" strike="noStrike" dirty="0">
                <a:solidFill>
                  <a:srgbClr val="000000"/>
                </a:solidFill>
                <a:effectLst/>
                <a:latin typeface="Trebuchet MS" panose="020B0603020202020204" pitchFamily="34" charset="0"/>
              </a:rPr>
              <a:t>The key objective of the ICTY was to try and punish those responsible for the appalling acts committed across the Balkans such as murder, torture and rape. ​</a:t>
            </a:r>
          </a:p>
          <a:p>
            <a:pPr marL="0" indent="0" algn="l" rtl="0" fontAlgn="base">
              <a:buNone/>
            </a:pPr>
            <a:endParaRPr lang="en-GB" b="0" i="0" u="none" strike="noStrike" dirty="0">
              <a:solidFill>
                <a:srgbClr val="000000"/>
              </a:solidFill>
              <a:effectLst/>
              <a:latin typeface="Trebuchet MS" panose="020B0603020202020204" pitchFamily="34" charset="0"/>
            </a:endParaRPr>
          </a:p>
          <a:p>
            <a:pPr marL="0" indent="0" algn="l" rtl="0" fontAlgn="base">
              <a:buNone/>
            </a:pPr>
            <a:r>
              <a:rPr lang="en-GB" b="0" i="0" u="none" strike="noStrike" dirty="0">
                <a:solidFill>
                  <a:srgbClr val="000000"/>
                </a:solidFill>
                <a:effectLst/>
                <a:latin typeface="Trebuchet MS" panose="020B0603020202020204" pitchFamily="34" charset="0"/>
              </a:rPr>
              <a:t>By bringing perpetrators to trial, the ICTY aimed to stop any future crimes and provide justice to thousands of victims and their families. ​</a:t>
            </a:r>
          </a:p>
          <a:p>
            <a:pPr marL="0" indent="0" algn="l" rtl="0" fontAlgn="base">
              <a:buNone/>
            </a:pPr>
            <a:endParaRPr lang="en-GB" b="0" i="0" u="none" strike="noStrike" dirty="0">
              <a:solidFill>
                <a:srgbClr val="000000"/>
              </a:solidFill>
              <a:effectLst/>
              <a:latin typeface="Trebuchet MS" panose="020B0603020202020204" pitchFamily="34" charset="0"/>
            </a:endParaRPr>
          </a:p>
          <a:p>
            <a:pPr marL="0" indent="0" algn="l" rtl="0" fontAlgn="base">
              <a:buNone/>
            </a:pPr>
            <a:endParaRPr lang="en-GB" dirty="0"/>
          </a:p>
        </p:txBody>
      </p:sp>
    </p:spTree>
    <p:extLst>
      <p:ext uri="{BB962C8B-B14F-4D97-AF65-F5344CB8AC3E}">
        <p14:creationId xmlns:p14="http://schemas.microsoft.com/office/powerpoint/2010/main" val="1726881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A144-8FA7-51FA-A369-364342FEB853}"/>
              </a:ext>
            </a:extLst>
          </p:cNvPr>
          <p:cNvSpPr>
            <a:spLocks noGrp="1"/>
          </p:cNvSpPr>
          <p:nvPr>
            <p:ph type="title"/>
          </p:nvPr>
        </p:nvSpPr>
        <p:spPr/>
        <p:txBody>
          <a:bodyPr/>
          <a:lstStyle/>
          <a:p>
            <a:r>
              <a:rPr lang="en-GB" dirty="0"/>
              <a:t>ICTY</a:t>
            </a:r>
          </a:p>
        </p:txBody>
      </p:sp>
      <p:grpSp>
        <p:nvGrpSpPr>
          <p:cNvPr id="4" name="Google Shape;207;ge51e0164ba_0_35">
            <a:extLst>
              <a:ext uri="{FF2B5EF4-FFF2-40B4-BE49-F238E27FC236}">
                <a16:creationId xmlns:a16="http://schemas.microsoft.com/office/drawing/2014/main" id="{44299AB4-BB68-C50F-4367-6733F209BAC5}"/>
              </a:ext>
            </a:extLst>
          </p:cNvPr>
          <p:cNvGrpSpPr/>
          <p:nvPr/>
        </p:nvGrpSpPr>
        <p:grpSpPr>
          <a:xfrm>
            <a:off x="515381" y="1308474"/>
            <a:ext cx="8166113" cy="4602000"/>
            <a:chOff x="29975" y="145888"/>
            <a:chExt cx="4288248" cy="4602000"/>
          </a:xfrm>
        </p:grpSpPr>
        <p:sp>
          <p:nvSpPr>
            <p:cNvPr id="5" name="Google Shape;208;ge51e0164ba_0_35">
              <a:extLst>
                <a:ext uri="{FF2B5EF4-FFF2-40B4-BE49-F238E27FC236}">
                  <a16:creationId xmlns:a16="http://schemas.microsoft.com/office/drawing/2014/main" id="{F2648197-23E7-561A-E583-F211CBC47584}"/>
                </a:ext>
              </a:extLst>
            </p:cNvPr>
            <p:cNvSpPr/>
            <p:nvPr/>
          </p:nvSpPr>
          <p:spPr>
            <a:xfrm>
              <a:off x="876613" y="2446823"/>
              <a:ext cx="573600" cy="1639500"/>
            </a:xfrm>
            <a:custGeom>
              <a:avLst/>
              <a:gdLst/>
              <a:ahLst/>
              <a:cxnLst/>
              <a:rect l="l" t="t" r="r" b="b"/>
              <a:pathLst>
                <a:path w="120000" h="120000" extrusionOk="0">
                  <a:moveTo>
                    <a:pt x="0" y="0"/>
                  </a:moveTo>
                  <a:lnTo>
                    <a:pt x="60000" y="0"/>
                  </a:lnTo>
                  <a:lnTo>
                    <a:pt x="60000" y="120000"/>
                  </a:lnTo>
                  <a:lnTo>
                    <a:pt x="120000" y="120000"/>
                  </a:lnTo>
                </a:path>
              </a:pathLst>
            </a:custGeom>
            <a:noFill/>
            <a:ln w="11425" cap="flat" cmpd="sng">
              <a:solidFill>
                <a:srgbClr val="008B3D"/>
              </a:solidFill>
              <a:prstDash val="dash"/>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 name="Google Shape;209;ge51e0164ba_0_35">
              <a:extLst>
                <a:ext uri="{FF2B5EF4-FFF2-40B4-BE49-F238E27FC236}">
                  <a16:creationId xmlns:a16="http://schemas.microsoft.com/office/drawing/2014/main" id="{AE691B56-A981-5F7E-F3F6-F08BD825150D}"/>
                </a:ext>
              </a:extLst>
            </p:cNvPr>
            <p:cNvSpPr txBox="1"/>
            <p:nvPr/>
          </p:nvSpPr>
          <p:spPr>
            <a:xfrm>
              <a:off x="1119994" y="3223154"/>
              <a:ext cx="86700" cy="86700"/>
            </a:xfrm>
            <a:prstGeom prst="rect">
              <a:avLst/>
            </a:prstGeom>
            <a:noFill/>
            <a:ln>
              <a:noFill/>
            </a:ln>
          </p:spPr>
          <p:txBody>
            <a:bodyPr spcFirstLastPara="1" wrap="square" lIns="12700" tIns="0" rIns="1270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dk1"/>
                </a:buClr>
                <a:buSzPts val="600"/>
                <a:buFont typeface="Georgia"/>
                <a:buNone/>
              </a:pPr>
              <a:endParaRPr sz="600" b="0" i="0" u="none" strike="noStrike" cap="none">
                <a:solidFill>
                  <a:schemeClr val="dk1"/>
                </a:solidFill>
                <a:latin typeface="Georgia"/>
                <a:ea typeface="Georgia"/>
                <a:cs typeface="Georgia"/>
                <a:sym typeface="Georgia"/>
              </a:endParaRPr>
            </a:p>
          </p:txBody>
        </p:sp>
        <p:sp>
          <p:nvSpPr>
            <p:cNvPr id="7" name="Google Shape;210;ge51e0164ba_0_35">
              <a:extLst>
                <a:ext uri="{FF2B5EF4-FFF2-40B4-BE49-F238E27FC236}">
                  <a16:creationId xmlns:a16="http://schemas.microsoft.com/office/drawing/2014/main" id="{72F6BF7E-844D-5A2B-FE23-7EA4FB610ACE}"/>
                </a:ext>
              </a:extLst>
            </p:cNvPr>
            <p:cNvSpPr/>
            <p:nvPr/>
          </p:nvSpPr>
          <p:spPr>
            <a:xfrm>
              <a:off x="876613" y="2446823"/>
              <a:ext cx="573600" cy="546600"/>
            </a:xfrm>
            <a:custGeom>
              <a:avLst/>
              <a:gdLst/>
              <a:ahLst/>
              <a:cxnLst/>
              <a:rect l="l" t="t" r="r" b="b"/>
              <a:pathLst>
                <a:path w="120000" h="120000" extrusionOk="0">
                  <a:moveTo>
                    <a:pt x="0" y="0"/>
                  </a:moveTo>
                  <a:lnTo>
                    <a:pt x="60000" y="0"/>
                  </a:lnTo>
                  <a:lnTo>
                    <a:pt x="60000" y="120000"/>
                  </a:lnTo>
                  <a:lnTo>
                    <a:pt x="120000" y="120000"/>
                  </a:lnTo>
                </a:path>
              </a:pathLst>
            </a:custGeom>
            <a:noFill/>
            <a:ln w="11425" cap="flat" cmpd="sng">
              <a:solidFill>
                <a:srgbClr val="008B3D"/>
              </a:solidFill>
              <a:prstDash val="dash"/>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 name="Google Shape;211;ge51e0164ba_0_35">
              <a:extLst>
                <a:ext uri="{FF2B5EF4-FFF2-40B4-BE49-F238E27FC236}">
                  <a16:creationId xmlns:a16="http://schemas.microsoft.com/office/drawing/2014/main" id="{9C9B4BAC-1508-D809-0EB5-BFA2438F6472}"/>
                </a:ext>
              </a:extLst>
            </p:cNvPr>
            <p:cNvSpPr txBox="1"/>
            <p:nvPr/>
          </p:nvSpPr>
          <p:spPr>
            <a:xfrm>
              <a:off x="1143611" y="2700268"/>
              <a:ext cx="39600" cy="39600"/>
            </a:xfrm>
            <a:prstGeom prst="rect">
              <a:avLst/>
            </a:prstGeom>
            <a:noFill/>
            <a:ln>
              <a:noFill/>
            </a:ln>
          </p:spPr>
          <p:txBody>
            <a:bodyPr spcFirstLastPara="1" wrap="square" lIns="12700" tIns="0" rIns="1270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dk1"/>
                </a:buClr>
                <a:buSzPts val="500"/>
                <a:buFont typeface="Georgia"/>
                <a:buNone/>
              </a:pPr>
              <a:endParaRPr sz="500" b="0" i="0" u="none" strike="noStrike" cap="none">
                <a:solidFill>
                  <a:schemeClr val="dk1"/>
                </a:solidFill>
                <a:latin typeface="Georgia"/>
                <a:ea typeface="Georgia"/>
                <a:cs typeface="Georgia"/>
                <a:sym typeface="Georgia"/>
              </a:endParaRPr>
            </a:p>
          </p:txBody>
        </p:sp>
        <p:sp>
          <p:nvSpPr>
            <p:cNvPr id="9" name="Google Shape;212;ge51e0164ba_0_35">
              <a:extLst>
                <a:ext uri="{FF2B5EF4-FFF2-40B4-BE49-F238E27FC236}">
                  <a16:creationId xmlns:a16="http://schemas.microsoft.com/office/drawing/2014/main" id="{DC4E1F69-29CD-513F-6540-0831F263151F}"/>
                </a:ext>
              </a:extLst>
            </p:cNvPr>
            <p:cNvSpPr/>
            <p:nvPr/>
          </p:nvSpPr>
          <p:spPr>
            <a:xfrm>
              <a:off x="876613" y="1900320"/>
              <a:ext cx="573600" cy="546600"/>
            </a:xfrm>
            <a:custGeom>
              <a:avLst/>
              <a:gdLst/>
              <a:ahLst/>
              <a:cxnLst/>
              <a:rect l="l" t="t" r="r" b="b"/>
              <a:pathLst>
                <a:path w="120000" h="120000" extrusionOk="0">
                  <a:moveTo>
                    <a:pt x="0" y="120000"/>
                  </a:moveTo>
                  <a:lnTo>
                    <a:pt x="60000" y="120000"/>
                  </a:lnTo>
                  <a:lnTo>
                    <a:pt x="60000" y="0"/>
                  </a:lnTo>
                  <a:lnTo>
                    <a:pt x="120000" y="0"/>
                  </a:lnTo>
                </a:path>
              </a:pathLst>
            </a:custGeom>
            <a:noFill/>
            <a:ln w="11425" cap="flat" cmpd="sng">
              <a:solidFill>
                <a:srgbClr val="008B3D"/>
              </a:solidFill>
              <a:prstDash val="dash"/>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 name="Google Shape;213;ge51e0164ba_0_35">
              <a:extLst>
                <a:ext uri="{FF2B5EF4-FFF2-40B4-BE49-F238E27FC236}">
                  <a16:creationId xmlns:a16="http://schemas.microsoft.com/office/drawing/2014/main" id="{D567BA8C-31A2-BA2F-3B28-B50E631EA5A3}"/>
                </a:ext>
              </a:extLst>
            </p:cNvPr>
            <p:cNvSpPr txBox="1"/>
            <p:nvPr/>
          </p:nvSpPr>
          <p:spPr>
            <a:xfrm>
              <a:off x="1143611" y="2153765"/>
              <a:ext cx="39600" cy="39600"/>
            </a:xfrm>
            <a:prstGeom prst="rect">
              <a:avLst/>
            </a:prstGeom>
            <a:noFill/>
            <a:ln>
              <a:noFill/>
            </a:ln>
          </p:spPr>
          <p:txBody>
            <a:bodyPr spcFirstLastPara="1" wrap="square" lIns="12700" tIns="0" rIns="1270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dk1"/>
                </a:buClr>
                <a:buSzPts val="500"/>
                <a:buFont typeface="Georgia"/>
                <a:buNone/>
              </a:pPr>
              <a:endParaRPr sz="500" b="0" i="0" u="none" strike="noStrike" cap="none">
                <a:solidFill>
                  <a:schemeClr val="dk1"/>
                </a:solidFill>
                <a:latin typeface="Georgia"/>
                <a:ea typeface="Georgia"/>
                <a:cs typeface="Georgia"/>
                <a:sym typeface="Georgia"/>
              </a:endParaRPr>
            </a:p>
          </p:txBody>
        </p:sp>
        <p:sp>
          <p:nvSpPr>
            <p:cNvPr id="11" name="Google Shape;214;ge51e0164ba_0_35">
              <a:extLst>
                <a:ext uri="{FF2B5EF4-FFF2-40B4-BE49-F238E27FC236}">
                  <a16:creationId xmlns:a16="http://schemas.microsoft.com/office/drawing/2014/main" id="{1032677A-DD7D-AEAC-5B35-228C36005E73}"/>
                </a:ext>
              </a:extLst>
            </p:cNvPr>
            <p:cNvSpPr/>
            <p:nvPr/>
          </p:nvSpPr>
          <p:spPr>
            <a:xfrm>
              <a:off x="876613" y="807314"/>
              <a:ext cx="573600" cy="1639500"/>
            </a:xfrm>
            <a:custGeom>
              <a:avLst/>
              <a:gdLst/>
              <a:ahLst/>
              <a:cxnLst/>
              <a:rect l="l" t="t" r="r" b="b"/>
              <a:pathLst>
                <a:path w="120000" h="120000" extrusionOk="0">
                  <a:moveTo>
                    <a:pt x="0" y="120000"/>
                  </a:moveTo>
                  <a:lnTo>
                    <a:pt x="60000" y="120000"/>
                  </a:lnTo>
                  <a:lnTo>
                    <a:pt x="60000" y="0"/>
                  </a:lnTo>
                  <a:lnTo>
                    <a:pt x="120000" y="0"/>
                  </a:lnTo>
                </a:path>
              </a:pathLst>
            </a:custGeom>
            <a:noFill/>
            <a:ln w="11425" cap="flat" cmpd="sng">
              <a:solidFill>
                <a:srgbClr val="008B3D"/>
              </a:solidFill>
              <a:prstDash val="dash"/>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215;ge51e0164ba_0_35">
              <a:extLst>
                <a:ext uri="{FF2B5EF4-FFF2-40B4-BE49-F238E27FC236}">
                  <a16:creationId xmlns:a16="http://schemas.microsoft.com/office/drawing/2014/main" id="{A19111B2-7EFE-37B1-074E-164FEDFDECC1}"/>
                </a:ext>
              </a:extLst>
            </p:cNvPr>
            <p:cNvSpPr txBox="1"/>
            <p:nvPr/>
          </p:nvSpPr>
          <p:spPr>
            <a:xfrm>
              <a:off x="1119994" y="1583645"/>
              <a:ext cx="86700" cy="86700"/>
            </a:xfrm>
            <a:prstGeom prst="rect">
              <a:avLst/>
            </a:prstGeom>
            <a:noFill/>
            <a:ln>
              <a:noFill/>
            </a:ln>
          </p:spPr>
          <p:txBody>
            <a:bodyPr spcFirstLastPara="1" wrap="square" lIns="12700" tIns="0" rIns="1270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dk1"/>
                </a:buClr>
                <a:buSzPts val="600"/>
                <a:buFont typeface="Georgia"/>
                <a:buNone/>
              </a:pPr>
              <a:endParaRPr sz="600" b="0" i="0" u="none" strike="noStrike" cap="none">
                <a:solidFill>
                  <a:schemeClr val="dk1"/>
                </a:solidFill>
                <a:latin typeface="Georgia"/>
                <a:ea typeface="Georgia"/>
                <a:cs typeface="Georgia"/>
                <a:sym typeface="Georgia"/>
              </a:endParaRPr>
            </a:p>
          </p:txBody>
        </p:sp>
        <p:sp>
          <p:nvSpPr>
            <p:cNvPr id="14" name="Google Shape;217;ge51e0164ba_0_35">
              <a:extLst>
                <a:ext uri="{FF2B5EF4-FFF2-40B4-BE49-F238E27FC236}">
                  <a16:creationId xmlns:a16="http://schemas.microsoft.com/office/drawing/2014/main" id="{D0B88248-CC78-98FB-1B58-1D9CACA705EC}"/>
                </a:ext>
              </a:extLst>
            </p:cNvPr>
            <p:cNvSpPr txBox="1"/>
            <p:nvPr/>
          </p:nvSpPr>
          <p:spPr>
            <a:xfrm rot="-5400000">
              <a:off x="-1847725" y="2023588"/>
              <a:ext cx="4602000" cy="846600"/>
            </a:xfrm>
            <a:prstGeom prst="rect">
              <a:avLst/>
            </a:prstGeom>
            <a:solidFill>
              <a:srgbClr val="144C3B"/>
            </a:solidFill>
            <a:ln>
              <a:noFill/>
            </a:ln>
          </p:spPr>
          <p:txBody>
            <a:bodyPr spcFirstLastPara="1" wrap="square" lIns="23475" tIns="23475" rIns="23475" bIns="234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lt1"/>
                </a:buClr>
                <a:buSzPts val="3700"/>
                <a:buFont typeface="Georgia"/>
                <a:buNone/>
              </a:pPr>
              <a:r>
                <a:rPr lang="en-GB" sz="3700" b="0" i="0" u="none" strike="noStrike" cap="none">
                  <a:solidFill>
                    <a:schemeClr val="lt1"/>
                  </a:solidFill>
                  <a:latin typeface="Trebuchet MS"/>
                  <a:ea typeface="Trebuchet MS"/>
                  <a:cs typeface="Trebuchet MS"/>
                  <a:sym typeface="Trebuchet MS"/>
                </a:rPr>
                <a:t>4 TYPES OF CRIMES</a:t>
              </a:r>
              <a:endParaRPr sz="1400" b="0" i="0" u="none" strike="noStrike" cap="none">
                <a:solidFill>
                  <a:srgbClr val="000000"/>
                </a:solidFill>
                <a:latin typeface="Trebuchet MS"/>
                <a:ea typeface="Trebuchet MS"/>
                <a:cs typeface="Trebuchet MS"/>
                <a:sym typeface="Trebuchet MS"/>
              </a:endParaRPr>
            </a:p>
          </p:txBody>
        </p:sp>
        <p:sp>
          <p:nvSpPr>
            <p:cNvPr id="15" name="Google Shape;218;ge51e0164ba_0_35">
              <a:extLst>
                <a:ext uri="{FF2B5EF4-FFF2-40B4-BE49-F238E27FC236}">
                  <a16:creationId xmlns:a16="http://schemas.microsoft.com/office/drawing/2014/main" id="{97E9428F-6C50-F48A-785E-39D23398D9C7}"/>
                </a:ext>
              </a:extLst>
            </p:cNvPr>
            <p:cNvSpPr/>
            <p:nvPr/>
          </p:nvSpPr>
          <p:spPr>
            <a:xfrm>
              <a:off x="1450223" y="370111"/>
              <a:ext cx="2868000" cy="874500"/>
            </a:xfrm>
            <a:prstGeom prst="rect">
              <a:avLst/>
            </a:prstGeom>
            <a:solidFill>
              <a:srgbClr val="00B04F"/>
            </a:solidFill>
            <a:ln w="11425" cap="flat" cmpd="sng">
              <a:solidFill>
                <a:schemeClr val="lt1"/>
              </a:solidFill>
              <a:prstDash val="dash"/>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219;ge51e0164ba_0_35">
              <a:extLst>
                <a:ext uri="{FF2B5EF4-FFF2-40B4-BE49-F238E27FC236}">
                  <a16:creationId xmlns:a16="http://schemas.microsoft.com/office/drawing/2014/main" id="{E5A506C2-2881-8EA8-6FDE-6E029C253BDB}"/>
                </a:ext>
              </a:extLst>
            </p:cNvPr>
            <p:cNvSpPr txBox="1"/>
            <p:nvPr/>
          </p:nvSpPr>
          <p:spPr>
            <a:xfrm>
              <a:off x="1450223" y="370111"/>
              <a:ext cx="2868000" cy="874500"/>
            </a:xfrm>
            <a:prstGeom prst="rect">
              <a:avLst/>
            </a:prstGeom>
            <a:solidFill>
              <a:srgbClr val="008952"/>
            </a:solidFill>
            <a:ln>
              <a:noFill/>
            </a:ln>
          </p:spPr>
          <p:txBody>
            <a:bodyPr spcFirstLastPara="1" wrap="square" lIns="13950" tIns="13950" rIns="13950" bIns="1395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lt1"/>
                </a:buClr>
                <a:buSzPts val="2200"/>
                <a:buFont typeface="Georgia"/>
                <a:buNone/>
              </a:pPr>
              <a:r>
                <a:rPr lang="en-GB" sz="2200" b="0" i="0" u="none" strike="noStrike" cap="none">
                  <a:solidFill>
                    <a:schemeClr val="lt1"/>
                  </a:solidFill>
                  <a:latin typeface="Trebuchet MS"/>
                  <a:ea typeface="Trebuchet MS"/>
                  <a:cs typeface="Trebuchet MS"/>
                  <a:sym typeface="Trebuchet MS"/>
                </a:rPr>
                <a:t>Genocide</a:t>
              </a:r>
              <a:endParaRPr sz="1400" b="0" i="0" u="none" strike="noStrike" cap="none">
                <a:solidFill>
                  <a:srgbClr val="000000"/>
                </a:solidFill>
                <a:latin typeface="Trebuchet MS"/>
                <a:ea typeface="Trebuchet MS"/>
                <a:cs typeface="Trebuchet MS"/>
                <a:sym typeface="Trebuchet MS"/>
              </a:endParaRPr>
            </a:p>
          </p:txBody>
        </p:sp>
        <p:sp>
          <p:nvSpPr>
            <p:cNvPr id="17" name="Google Shape;220;ge51e0164ba_0_35">
              <a:extLst>
                <a:ext uri="{FF2B5EF4-FFF2-40B4-BE49-F238E27FC236}">
                  <a16:creationId xmlns:a16="http://schemas.microsoft.com/office/drawing/2014/main" id="{E0762FDE-B7A4-7EE9-139F-E9AE75EB30D1}"/>
                </a:ext>
              </a:extLst>
            </p:cNvPr>
            <p:cNvSpPr/>
            <p:nvPr/>
          </p:nvSpPr>
          <p:spPr>
            <a:xfrm>
              <a:off x="1450223" y="1463118"/>
              <a:ext cx="2868000" cy="874500"/>
            </a:xfrm>
            <a:prstGeom prst="rect">
              <a:avLst/>
            </a:prstGeom>
            <a:solidFill>
              <a:srgbClr val="00B04F"/>
            </a:solidFill>
            <a:ln w="11425" cap="flat" cmpd="sng">
              <a:solidFill>
                <a:schemeClr val="lt1"/>
              </a:solidFill>
              <a:prstDash val="dash"/>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221;ge51e0164ba_0_35">
              <a:extLst>
                <a:ext uri="{FF2B5EF4-FFF2-40B4-BE49-F238E27FC236}">
                  <a16:creationId xmlns:a16="http://schemas.microsoft.com/office/drawing/2014/main" id="{63F11622-FE55-4075-2DE4-D1A863F6E975}"/>
                </a:ext>
              </a:extLst>
            </p:cNvPr>
            <p:cNvSpPr txBox="1"/>
            <p:nvPr/>
          </p:nvSpPr>
          <p:spPr>
            <a:xfrm>
              <a:off x="1450223" y="1463118"/>
              <a:ext cx="2868000" cy="874500"/>
            </a:xfrm>
            <a:prstGeom prst="rect">
              <a:avLst/>
            </a:prstGeom>
            <a:solidFill>
              <a:srgbClr val="008952"/>
            </a:solidFill>
            <a:ln>
              <a:noFill/>
            </a:ln>
          </p:spPr>
          <p:txBody>
            <a:bodyPr spcFirstLastPara="1" wrap="square" lIns="13950" tIns="13950" rIns="13950" bIns="1395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lt1"/>
                </a:buClr>
                <a:buSzPts val="2200"/>
                <a:buFont typeface="Georgia"/>
                <a:buNone/>
              </a:pPr>
              <a:r>
                <a:rPr lang="en-GB" sz="2200" b="0" i="0" u="none" strike="noStrike" cap="none">
                  <a:solidFill>
                    <a:schemeClr val="lt1"/>
                  </a:solidFill>
                  <a:latin typeface="Trebuchet MS"/>
                  <a:ea typeface="Trebuchet MS"/>
                  <a:cs typeface="Trebuchet MS"/>
                  <a:sym typeface="Trebuchet MS"/>
                </a:rPr>
                <a:t>Crimes against Humanity</a:t>
              </a:r>
              <a:endParaRPr sz="1400" b="0" i="0" u="none" strike="noStrike" cap="none">
                <a:solidFill>
                  <a:srgbClr val="000000"/>
                </a:solidFill>
                <a:latin typeface="Trebuchet MS"/>
                <a:ea typeface="Trebuchet MS"/>
                <a:cs typeface="Trebuchet MS"/>
                <a:sym typeface="Trebuchet MS"/>
              </a:endParaRPr>
            </a:p>
          </p:txBody>
        </p:sp>
        <p:sp>
          <p:nvSpPr>
            <p:cNvPr id="19" name="Google Shape;222;ge51e0164ba_0_35">
              <a:extLst>
                <a:ext uri="{FF2B5EF4-FFF2-40B4-BE49-F238E27FC236}">
                  <a16:creationId xmlns:a16="http://schemas.microsoft.com/office/drawing/2014/main" id="{CFFAE6DE-2B7C-8CDB-DD79-1790179B5CED}"/>
                </a:ext>
              </a:extLst>
            </p:cNvPr>
            <p:cNvSpPr/>
            <p:nvPr/>
          </p:nvSpPr>
          <p:spPr>
            <a:xfrm>
              <a:off x="1450223" y="2556124"/>
              <a:ext cx="2868000" cy="874500"/>
            </a:xfrm>
            <a:prstGeom prst="rect">
              <a:avLst/>
            </a:prstGeom>
            <a:solidFill>
              <a:srgbClr val="00B04F"/>
            </a:solidFill>
            <a:ln w="11425" cap="flat" cmpd="sng">
              <a:solidFill>
                <a:schemeClr val="lt1"/>
              </a:solidFill>
              <a:prstDash val="dash"/>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23;ge51e0164ba_0_35">
              <a:extLst>
                <a:ext uri="{FF2B5EF4-FFF2-40B4-BE49-F238E27FC236}">
                  <a16:creationId xmlns:a16="http://schemas.microsoft.com/office/drawing/2014/main" id="{14966303-8D7D-26DA-0B35-4382D7D00FF9}"/>
                </a:ext>
              </a:extLst>
            </p:cNvPr>
            <p:cNvSpPr txBox="1"/>
            <p:nvPr/>
          </p:nvSpPr>
          <p:spPr>
            <a:xfrm>
              <a:off x="1450223" y="2556124"/>
              <a:ext cx="2868000" cy="874500"/>
            </a:xfrm>
            <a:prstGeom prst="rect">
              <a:avLst/>
            </a:prstGeom>
            <a:solidFill>
              <a:srgbClr val="008952"/>
            </a:solidFill>
            <a:ln>
              <a:noFill/>
            </a:ln>
          </p:spPr>
          <p:txBody>
            <a:bodyPr spcFirstLastPara="1" wrap="square" lIns="13950" tIns="13950" rIns="13950" bIns="1395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lt1"/>
                </a:buClr>
                <a:buSzPts val="2200"/>
                <a:buFont typeface="Georgia"/>
                <a:buNone/>
              </a:pPr>
              <a:r>
                <a:rPr lang="en-GB" sz="2200" b="0" i="0" u="none" strike="noStrike" cap="none" dirty="0">
                  <a:solidFill>
                    <a:schemeClr val="lt1"/>
                  </a:solidFill>
                  <a:latin typeface="Trebuchet MS"/>
                  <a:ea typeface="Trebuchet MS"/>
                  <a:cs typeface="Trebuchet MS"/>
                  <a:sym typeface="Trebuchet MS"/>
                </a:rPr>
                <a:t>Violations of the Laws or Customs of War</a:t>
              </a:r>
              <a:endParaRPr sz="1400" b="0" i="0" u="none" strike="noStrike" cap="none" dirty="0">
                <a:solidFill>
                  <a:srgbClr val="000000"/>
                </a:solidFill>
                <a:latin typeface="Trebuchet MS"/>
                <a:ea typeface="Trebuchet MS"/>
                <a:cs typeface="Trebuchet MS"/>
                <a:sym typeface="Trebuchet MS"/>
              </a:endParaRPr>
            </a:p>
          </p:txBody>
        </p:sp>
        <p:sp>
          <p:nvSpPr>
            <p:cNvPr id="21" name="Google Shape;224;ge51e0164ba_0_35">
              <a:extLst>
                <a:ext uri="{FF2B5EF4-FFF2-40B4-BE49-F238E27FC236}">
                  <a16:creationId xmlns:a16="http://schemas.microsoft.com/office/drawing/2014/main" id="{3ED24BC4-4C37-6910-19E4-2931BB4FC7D6}"/>
                </a:ext>
              </a:extLst>
            </p:cNvPr>
            <p:cNvSpPr/>
            <p:nvPr/>
          </p:nvSpPr>
          <p:spPr>
            <a:xfrm>
              <a:off x="1450223" y="3649130"/>
              <a:ext cx="2868000" cy="874500"/>
            </a:xfrm>
            <a:prstGeom prst="rect">
              <a:avLst/>
            </a:prstGeom>
            <a:solidFill>
              <a:srgbClr val="00B04F"/>
            </a:solidFill>
            <a:ln w="11425" cap="flat" cmpd="sng">
              <a:solidFill>
                <a:schemeClr val="lt1"/>
              </a:solidFill>
              <a:prstDash val="dash"/>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5;ge51e0164ba_0_35">
              <a:extLst>
                <a:ext uri="{FF2B5EF4-FFF2-40B4-BE49-F238E27FC236}">
                  <a16:creationId xmlns:a16="http://schemas.microsoft.com/office/drawing/2014/main" id="{E4CDF0DB-F965-6529-5062-3E34B9717530}"/>
                </a:ext>
              </a:extLst>
            </p:cNvPr>
            <p:cNvSpPr txBox="1"/>
            <p:nvPr/>
          </p:nvSpPr>
          <p:spPr>
            <a:xfrm>
              <a:off x="1450223" y="3649130"/>
              <a:ext cx="2868000" cy="874500"/>
            </a:xfrm>
            <a:prstGeom prst="rect">
              <a:avLst/>
            </a:prstGeom>
            <a:solidFill>
              <a:srgbClr val="008952"/>
            </a:solidFill>
            <a:ln>
              <a:noFill/>
            </a:ln>
          </p:spPr>
          <p:txBody>
            <a:bodyPr spcFirstLastPara="1" wrap="square" lIns="13950" tIns="13950" rIns="13950" bIns="1395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90000"/>
                </a:lnSpc>
                <a:spcBef>
                  <a:spcPts val="0"/>
                </a:spcBef>
                <a:spcAft>
                  <a:spcPts val="0"/>
                </a:spcAft>
                <a:buClr>
                  <a:schemeClr val="lt1"/>
                </a:buClr>
                <a:buSzPts val="2200"/>
                <a:buFont typeface="Georgia"/>
                <a:buNone/>
              </a:pPr>
              <a:r>
                <a:rPr lang="en-GB" sz="2200" b="0" i="0" u="none" strike="noStrike" cap="none">
                  <a:solidFill>
                    <a:schemeClr val="lt1"/>
                  </a:solidFill>
                  <a:latin typeface="Trebuchet MS"/>
                  <a:ea typeface="Trebuchet MS"/>
                  <a:cs typeface="Trebuchet MS"/>
                  <a:sym typeface="Trebuchet MS"/>
                </a:rPr>
                <a:t>Breaches of the Geneva Conventions</a:t>
              </a:r>
              <a:endParaRPr sz="1400" b="0" i="0" u="none" strike="noStrike" cap="none">
                <a:solidFill>
                  <a:srgbClr val="000000"/>
                </a:solidFill>
                <a:latin typeface="Trebuchet MS"/>
                <a:ea typeface="Trebuchet MS"/>
                <a:cs typeface="Trebuchet MS"/>
                <a:sym typeface="Trebuchet MS"/>
              </a:endParaRPr>
            </a:p>
          </p:txBody>
        </p:sp>
      </p:grpSp>
    </p:spTree>
    <p:extLst>
      <p:ext uri="{BB962C8B-B14F-4D97-AF65-F5344CB8AC3E}">
        <p14:creationId xmlns:p14="http://schemas.microsoft.com/office/powerpoint/2010/main" val="82259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B4E2C95C-911A-FCDB-A26D-678DEAA325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7450" y="386514"/>
            <a:ext cx="4229100" cy="21145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66208AD-7B7B-982C-67E2-90C53FD525A3}"/>
              </a:ext>
            </a:extLst>
          </p:cNvPr>
          <p:cNvSpPr txBox="1"/>
          <p:nvPr/>
        </p:nvSpPr>
        <p:spPr>
          <a:xfrm>
            <a:off x="523373" y="2771887"/>
            <a:ext cx="8097254" cy="3170099"/>
          </a:xfrm>
          <a:prstGeom prst="rect">
            <a:avLst/>
          </a:prstGeom>
          <a:noFill/>
        </p:spPr>
        <p:txBody>
          <a:bodyPr wrap="square">
            <a:spAutoFit/>
          </a:bodyPr>
          <a:lstStyle/>
          <a:p>
            <a:pPr algn="ctr"/>
            <a:r>
              <a:rPr lang="en-GB" sz="4000" dirty="0"/>
              <a:t>In order to get justice for the victims and their families the ICTY decided to build legal cases against those who they believed were the leaders and gave orders during the genocide.​</a:t>
            </a:r>
          </a:p>
        </p:txBody>
      </p:sp>
    </p:spTree>
    <p:extLst>
      <p:ext uri="{BB962C8B-B14F-4D97-AF65-F5344CB8AC3E}">
        <p14:creationId xmlns:p14="http://schemas.microsoft.com/office/powerpoint/2010/main" val="295302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A144-8FA7-51FA-A369-364342FEB853}"/>
              </a:ext>
            </a:extLst>
          </p:cNvPr>
          <p:cNvSpPr>
            <a:spLocks noGrp="1"/>
          </p:cNvSpPr>
          <p:nvPr>
            <p:ph type="title"/>
          </p:nvPr>
        </p:nvSpPr>
        <p:spPr/>
        <p:txBody>
          <a:bodyPr/>
          <a:lstStyle/>
          <a:p>
            <a:r>
              <a:rPr lang="en-GB" dirty="0"/>
              <a:t>Ratko Mladic​​</a:t>
            </a:r>
          </a:p>
        </p:txBody>
      </p:sp>
      <p:sp>
        <p:nvSpPr>
          <p:cNvPr id="3" name="Google Shape;202;ge79cb6ce86_0_5">
            <a:extLst>
              <a:ext uri="{FF2B5EF4-FFF2-40B4-BE49-F238E27FC236}">
                <a16:creationId xmlns:a16="http://schemas.microsoft.com/office/drawing/2014/main" id="{933D3082-43D5-91FA-A1F1-B2AA04E0E85F}"/>
              </a:ext>
            </a:extLst>
          </p:cNvPr>
          <p:cNvSpPr txBox="1">
            <a:spLocks noGrp="1"/>
          </p:cNvSpPr>
          <p:nvPr/>
        </p:nvSpPr>
        <p:spPr>
          <a:xfrm>
            <a:off x="320100" y="3864862"/>
            <a:ext cx="8503800" cy="2371109"/>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Noto Sans Symbols"/>
              <a:buChar char="⚫"/>
              <a:defRPr sz="2700" b="0" i="0" u="none" strike="noStrike" cap="none">
                <a:solidFill>
                  <a:schemeClr val="dk1"/>
                </a:solidFill>
                <a:latin typeface="Georgia"/>
                <a:ea typeface="Georgia"/>
                <a:cs typeface="Georgia"/>
                <a:sym typeface="Georgia"/>
              </a:defRPr>
            </a:lvl1pPr>
            <a:lvl2pPr marL="914400" marR="0" lvl="1" indent="-308610" algn="l" rtl="0">
              <a:lnSpc>
                <a:spcPct val="100000"/>
              </a:lnSpc>
              <a:spcBef>
                <a:spcPts val="360"/>
              </a:spcBef>
              <a:spcAft>
                <a:spcPts val="0"/>
              </a:spcAft>
              <a:buClr>
                <a:schemeClr val="accent2"/>
              </a:buClr>
              <a:buSzPts val="1260"/>
              <a:buFont typeface="Noto Sans Symbols"/>
              <a:buChar char="⚪"/>
              <a:defRPr sz="2200" b="0" i="0" u="none" strike="noStrike" cap="none">
                <a:solidFill>
                  <a:schemeClr val="dk2"/>
                </a:solidFill>
                <a:latin typeface="Georgia"/>
                <a:ea typeface="Georgia"/>
                <a:cs typeface="Georgia"/>
                <a:sym typeface="Georgia"/>
              </a:defRPr>
            </a:lvl2pPr>
            <a:lvl3pPr marL="1371600" marR="0" lvl="2" indent="-314325" algn="l" rtl="0">
              <a:lnSpc>
                <a:spcPct val="100000"/>
              </a:lnSpc>
              <a:spcBef>
                <a:spcPts val="360"/>
              </a:spcBef>
              <a:spcAft>
                <a:spcPts val="0"/>
              </a:spcAft>
              <a:buClr>
                <a:schemeClr val="accent3"/>
              </a:buClr>
              <a:buSzPts val="1350"/>
              <a:buFont typeface="Noto Sans Symbols"/>
              <a:buChar char="⯍"/>
              <a:defRPr sz="2000" b="0" i="0" u="none" strike="noStrike" cap="none">
                <a:solidFill>
                  <a:schemeClr val="dk1"/>
                </a:solidFill>
                <a:latin typeface="Georgia"/>
                <a:ea typeface="Georgia"/>
                <a:cs typeface="Georgia"/>
                <a:sym typeface="Georgia"/>
              </a:defRPr>
            </a:lvl3pPr>
            <a:lvl4pPr marL="1828800" marR="0" lvl="3" indent="-308610" algn="l" rtl="0">
              <a:lnSpc>
                <a:spcPct val="100000"/>
              </a:lnSpc>
              <a:spcBef>
                <a:spcPts val="360"/>
              </a:spcBef>
              <a:spcAft>
                <a:spcPts val="0"/>
              </a:spcAft>
              <a:buClr>
                <a:schemeClr val="accent4"/>
              </a:buClr>
              <a:buSzPts val="126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lnSpc>
                <a:spcPct val="100000"/>
              </a:lnSpc>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lnSpc>
                <a:spcPct val="100000"/>
              </a:lnSpc>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31470" algn="l" rtl="0">
              <a:lnSpc>
                <a:spcPct val="100000"/>
              </a:lnSpc>
              <a:spcBef>
                <a:spcPts val="360"/>
              </a:spcBef>
              <a:spcAft>
                <a:spcPts val="0"/>
              </a:spcAft>
              <a:buClr>
                <a:srgbClr val="009A46"/>
              </a:buClr>
              <a:buSzPts val="1620"/>
              <a:buFont typeface="Georgia"/>
              <a:buChar char="•"/>
              <a:defRPr sz="1600" b="0" i="0" u="none" strike="noStrike" cap="none">
                <a:solidFill>
                  <a:schemeClr val="dk1"/>
                </a:solidFill>
                <a:latin typeface="Georgia"/>
                <a:ea typeface="Georgia"/>
                <a:cs typeface="Georgia"/>
                <a:sym typeface="Georgia"/>
              </a:defRPr>
            </a:lvl7pPr>
            <a:lvl8pPr marL="3657600" marR="0" lvl="7" indent="-342900" algn="l" rtl="0">
              <a:lnSpc>
                <a:spcPct val="100000"/>
              </a:lnSpc>
              <a:spcBef>
                <a:spcPts val="360"/>
              </a:spcBef>
              <a:spcAft>
                <a:spcPts val="0"/>
              </a:spcAft>
              <a:buClr>
                <a:srgbClr val="70578E"/>
              </a:buClr>
              <a:buSzPts val="1800"/>
              <a:buFont typeface="Georgia"/>
              <a:buChar char="•"/>
              <a:defRPr sz="1600" b="0" i="0" u="none" strike="noStrike" cap="none">
                <a:solidFill>
                  <a:schemeClr val="dk1"/>
                </a:solidFill>
                <a:latin typeface="Georgia"/>
                <a:ea typeface="Georgia"/>
                <a:cs typeface="Georgia"/>
                <a:sym typeface="Georgia"/>
              </a:defRPr>
            </a:lvl8pPr>
            <a:lvl9pPr marL="4114800" marR="0" lvl="8" indent="-331470" algn="l" rtl="0">
              <a:lnSpc>
                <a:spcPct val="100000"/>
              </a:lnSpc>
              <a:spcBef>
                <a:spcPts val="360"/>
              </a:spcBef>
              <a:spcAft>
                <a:spcPts val="0"/>
              </a:spcAft>
              <a:buClr>
                <a:srgbClr val="5F9527"/>
              </a:buClr>
              <a:buSzPts val="1620"/>
              <a:buFont typeface="Georgia"/>
              <a:buChar char="•"/>
              <a:defRPr sz="1400" b="0" i="0" u="none" strike="noStrike" cap="none">
                <a:solidFill>
                  <a:schemeClr val="dk1"/>
                </a:solidFill>
                <a:latin typeface="Georgia"/>
                <a:ea typeface="Georgia"/>
                <a:cs typeface="Georgia"/>
                <a:sym typeface="Georgia"/>
              </a:defRPr>
            </a:lvl9pPr>
          </a:lstStyle>
          <a:p>
            <a:pPr marL="131445" indent="0" algn="l" rtl="0" fontAlgn="base">
              <a:buNone/>
            </a:pPr>
            <a:r>
              <a:rPr lang="en-GB" sz="2800" b="0" i="0" u="none" strike="noStrike" dirty="0">
                <a:solidFill>
                  <a:srgbClr val="000000"/>
                </a:solidFill>
                <a:effectLst/>
                <a:latin typeface="Trebuchet MS" panose="020B0603020202020204" pitchFamily="34" charset="0"/>
              </a:rPr>
              <a:t>On trial for:</a:t>
            </a:r>
            <a:r>
              <a:rPr lang="en-US" sz="2800" b="0" i="0" dirty="0">
                <a:solidFill>
                  <a:srgbClr val="000000"/>
                </a:solidFill>
                <a:effectLst/>
                <a:latin typeface="Trebuchet MS" panose="020B0603020202020204" pitchFamily="34" charset="0"/>
              </a:rPr>
              <a:t>​</a:t>
            </a:r>
            <a:endParaRPr lang="en-US" sz="32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GB" sz="2800" b="0" i="0" u="none" strike="noStrike" dirty="0">
                <a:solidFill>
                  <a:srgbClr val="008952"/>
                </a:solidFill>
                <a:effectLst/>
                <a:latin typeface="Trebuchet MS" panose="020B0603020202020204" pitchFamily="34" charset="0"/>
              </a:rPr>
              <a:t>Two counts of genocide </a:t>
            </a:r>
            <a:r>
              <a:rPr lang="en-US" sz="2800" b="0" i="0" dirty="0">
                <a:solidFill>
                  <a:srgbClr val="008952"/>
                </a:solidFill>
                <a:effectLst/>
                <a:latin typeface="Trebuchet MS" panose="020B0603020202020204" pitchFamily="34" charset="0"/>
              </a:rPr>
              <a:t>​</a:t>
            </a:r>
            <a:endParaRPr lang="en-US" sz="3200" b="0" i="0" dirty="0">
              <a:solidFill>
                <a:srgbClr val="008952"/>
              </a:solidFill>
              <a:effectLst/>
              <a:latin typeface="Arial" panose="020B0604020202020204" pitchFamily="34" charset="0"/>
            </a:endParaRPr>
          </a:p>
          <a:p>
            <a:pPr algn="l" rtl="0" fontAlgn="base">
              <a:buFont typeface="Arial" panose="020B0604020202020204" pitchFamily="34" charset="0"/>
              <a:buChar char="•"/>
            </a:pPr>
            <a:r>
              <a:rPr lang="en-GB" sz="2800" b="0" i="0" u="none" strike="noStrike" dirty="0">
                <a:solidFill>
                  <a:srgbClr val="008952"/>
                </a:solidFill>
                <a:effectLst/>
                <a:latin typeface="Trebuchet MS" panose="020B0603020202020204" pitchFamily="34" charset="0"/>
              </a:rPr>
              <a:t>Five counts of crimes against humanity</a:t>
            </a:r>
            <a:r>
              <a:rPr lang="en-US" sz="2800" b="0" i="0" dirty="0">
                <a:solidFill>
                  <a:srgbClr val="008952"/>
                </a:solidFill>
                <a:effectLst/>
                <a:latin typeface="Trebuchet MS" panose="020B0603020202020204" pitchFamily="34" charset="0"/>
              </a:rPr>
              <a:t>​</a:t>
            </a:r>
            <a:endParaRPr lang="en-US" sz="3200" b="0" i="0" dirty="0">
              <a:solidFill>
                <a:srgbClr val="008952"/>
              </a:solidFill>
              <a:effectLst/>
              <a:latin typeface="Arial" panose="020B0604020202020204" pitchFamily="34" charset="0"/>
            </a:endParaRPr>
          </a:p>
          <a:p>
            <a:pPr algn="l" rtl="0" fontAlgn="base">
              <a:buFont typeface="Arial" panose="020B0604020202020204" pitchFamily="34" charset="0"/>
              <a:buChar char="•"/>
            </a:pPr>
            <a:r>
              <a:rPr lang="en-GB" sz="2800" b="0" i="0" u="none" strike="noStrike" dirty="0">
                <a:solidFill>
                  <a:srgbClr val="008952"/>
                </a:solidFill>
                <a:effectLst/>
                <a:latin typeface="Trebuchet MS" panose="020B0603020202020204" pitchFamily="34" charset="0"/>
              </a:rPr>
              <a:t>Four counts of violation of the law of war, which included breaches of the Geneva Convention</a:t>
            </a:r>
            <a:r>
              <a:rPr lang="en-US" sz="2800" b="0" i="0" dirty="0">
                <a:solidFill>
                  <a:srgbClr val="008952"/>
                </a:solidFill>
                <a:effectLst/>
                <a:latin typeface="Trebuchet MS" panose="020B0603020202020204" pitchFamily="34" charset="0"/>
              </a:rPr>
              <a:t>​</a:t>
            </a:r>
            <a:endParaRPr lang="en-US" sz="3200" b="0" i="0" dirty="0">
              <a:solidFill>
                <a:srgbClr val="008952"/>
              </a:solidFill>
              <a:effectLst/>
              <a:latin typeface="Arial" panose="020B0604020202020204" pitchFamily="34" charset="0"/>
            </a:endParaRPr>
          </a:p>
        </p:txBody>
      </p:sp>
      <p:pic>
        <p:nvPicPr>
          <p:cNvPr id="4098" name="Picture 2">
            <a:extLst>
              <a:ext uri="{FF2B5EF4-FFF2-40B4-BE49-F238E27FC236}">
                <a16:creationId xmlns:a16="http://schemas.microsoft.com/office/drawing/2014/main" id="{5C46EAFA-861B-D69B-6BD6-BD92167CF4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958" y="1462087"/>
            <a:ext cx="2249905" cy="2789882"/>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239;ge51e0164ba_0_64">
            <a:extLst>
              <a:ext uri="{FF2B5EF4-FFF2-40B4-BE49-F238E27FC236}">
                <a16:creationId xmlns:a16="http://schemas.microsoft.com/office/drawing/2014/main" id="{5C909B7C-4EFC-A3C8-A13D-B77CFE8EBA5F}"/>
              </a:ext>
            </a:extLst>
          </p:cNvPr>
          <p:cNvSpPr txBox="1"/>
          <p:nvPr/>
        </p:nvSpPr>
        <p:spPr>
          <a:xfrm>
            <a:off x="2774029" y="2105487"/>
            <a:ext cx="6049871" cy="1473835"/>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1192427" lvl="0" indent="0" rtl="0">
              <a:lnSpc>
                <a:spcPct val="98994"/>
              </a:lnSpc>
              <a:spcBef>
                <a:spcPts val="525"/>
              </a:spcBef>
              <a:spcAft>
                <a:spcPts val="0"/>
              </a:spcAft>
              <a:buClr>
                <a:srgbClr val="000000"/>
              </a:buClr>
              <a:buSzPts val="2400"/>
              <a:buFont typeface="Arial"/>
              <a:buNone/>
            </a:pPr>
            <a:r>
              <a:rPr lang="en-GB" sz="2400" b="0" i="0" u="none" strike="noStrike" cap="none" dirty="0">
                <a:solidFill>
                  <a:schemeClr val="dk1"/>
                </a:solidFill>
                <a:latin typeface="Trebuchet MS"/>
                <a:ea typeface="Trebuchet MS"/>
                <a:cs typeface="Trebuchet MS"/>
                <a:sym typeface="Trebuchet MS"/>
              </a:rPr>
              <a:t>Colonel General</a:t>
            </a:r>
          </a:p>
          <a:p>
            <a:pPr marL="0" marR="1192427" lvl="0" indent="0" rtl="0">
              <a:lnSpc>
                <a:spcPct val="98994"/>
              </a:lnSpc>
              <a:spcBef>
                <a:spcPts val="525"/>
              </a:spcBef>
              <a:spcAft>
                <a:spcPts val="0"/>
              </a:spcAft>
              <a:buClr>
                <a:srgbClr val="000000"/>
              </a:buClr>
              <a:buSzPts val="2400"/>
              <a:buFont typeface="Arial"/>
              <a:buNone/>
            </a:pPr>
            <a:r>
              <a:rPr lang="en-GB" sz="2400" b="0" i="0" u="none" strike="noStrike" cap="none" dirty="0">
                <a:solidFill>
                  <a:schemeClr val="dk1"/>
                </a:solidFill>
                <a:latin typeface="Trebuchet MS"/>
                <a:ea typeface="Trebuchet MS"/>
                <a:cs typeface="Trebuchet MS"/>
                <a:sym typeface="Trebuchet MS"/>
              </a:rPr>
              <a:t>Commander of the Main Staff </a:t>
            </a:r>
            <a:endParaRPr sz="2400" b="0" i="0" u="none" strike="noStrike" cap="none" dirty="0">
              <a:solidFill>
                <a:schemeClr val="dk1"/>
              </a:solidFill>
              <a:latin typeface="Trebuchet MS"/>
              <a:ea typeface="Trebuchet MS"/>
              <a:cs typeface="Trebuchet MS"/>
              <a:sym typeface="Trebuchet MS"/>
            </a:endParaRPr>
          </a:p>
          <a:p>
            <a:pPr marL="0" marR="1192427" lvl="0" indent="0" rtl="0">
              <a:lnSpc>
                <a:spcPct val="98994"/>
              </a:lnSpc>
              <a:spcBef>
                <a:spcPts val="525"/>
              </a:spcBef>
              <a:spcAft>
                <a:spcPts val="0"/>
              </a:spcAft>
              <a:buClr>
                <a:srgbClr val="000000"/>
              </a:buClr>
              <a:buSzPts val="2400"/>
              <a:buFont typeface="Arial"/>
              <a:buNone/>
            </a:pPr>
            <a:r>
              <a:rPr lang="en-GB" sz="2400" b="0" i="0" u="none" strike="noStrike" cap="none" dirty="0">
                <a:solidFill>
                  <a:schemeClr val="dk1"/>
                </a:solidFill>
                <a:latin typeface="Trebuchet MS"/>
                <a:ea typeface="Trebuchet MS"/>
                <a:cs typeface="Trebuchet MS"/>
                <a:sym typeface="Trebuchet MS"/>
              </a:rPr>
              <a:t>of the Army of </a:t>
            </a:r>
            <a:r>
              <a:rPr lang="en-GB" sz="2400" b="0" i="0" u="none" strike="noStrike" cap="none" dirty="0" err="1">
                <a:solidFill>
                  <a:schemeClr val="dk1"/>
                </a:solidFill>
                <a:latin typeface="Trebuchet MS"/>
                <a:ea typeface="Trebuchet MS"/>
                <a:cs typeface="Trebuchet MS"/>
                <a:sym typeface="Trebuchet MS"/>
              </a:rPr>
              <a:t>Republika</a:t>
            </a:r>
            <a:r>
              <a:rPr lang="en-GB" sz="2400" b="0" i="0" u="none" strike="noStrike" cap="none" dirty="0">
                <a:solidFill>
                  <a:schemeClr val="dk1"/>
                </a:solidFill>
                <a:latin typeface="Trebuchet MS"/>
                <a:ea typeface="Trebuchet MS"/>
                <a:cs typeface="Trebuchet MS"/>
                <a:sym typeface="Trebuchet MS"/>
              </a:rPr>
              <a:t> Srpska.</a:t>
            </a:r>
            <a:endParaRPr sz="2400" b="1" i="0" u="none" strike="noStrike" cap="none" dirty="0">
              <a:solidFill>
                <a:srgbClr val="000000"/>
              </a:solidFill>
              <a:latin typeface="Trebuchet MS"/>
              <a:ea typeface="Trebuchet MS"/>
              <a:cs typeface="Trebuchet MS"/>
              <a:sym typeface="Trebuchet MS"/>
            </a:endParaRPr>
          </a:p>
        </p:txBody>
      </p:sp>
      <p:pic>
        <p:nvPicPr>
          <p:cNvPr id="4100" name="Picture 4">
            <a:extLst>
              <a:ext uri="{FF2B5EF4-FFF2-40B4-BE49-F238E27FC236}">
                <a16:creationId xmlns:a16="http://schemas.microsoft.com/office/drawing/2014/main" id="{213F9C4D-F7B8-6CF5-52B5-5A11880BAF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8964" y="393200"/>
            <a:ext cx="3286125"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131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797070-B645-F82E-349F-36077A136D4E}"/>
              </a:ext>
            </a:extLst>
          </p:cNvPr>
          <p:cNvSpPr>
            <a:spLocks noGrp="1"/>
          </p:cNvSpPr>
          <p:nvPr>
            <p:ph type="title"/>
          </p:nvPr>
        </p:nvSpPr>
        <p:spPr>
          <a:xfrm>
            <a:off x="320100" y="136524"/>
            <a:ext cx="8195250" cy="1325563"/>
          </a:xfrm>
        </p:spPr>
        <p:txBody>
          <a:bodyPr/>
          <a:lstStyle/>
          <a:p>
            <a:r>
              <a:rPr lang="en-GB" dirty="0"/>
              <a:t>The Trial</a:t>
            </a:r>
          </a:p>
        </p:txBody>
      </p:sp>
      <p:sp>
        <p:nvSpPr>
          <p:cNvPr id="5" name="Google Shape;247;ge51e0164ba_0_72">
            <a:extLst>
              <a:ext uri="{FF2B5EF4-FFF2-40B4-BE49-F238E27FC236}">
                <a16:creationId xmlns:a16="http://schemas.microsoft.com/office/drawing/2014/main" id="{3FF4E22A-0431-D653-2B96-C7EA00F7A719}"/>
              </a:ext>
            </a:extLst>
          </p:cNvPr>
          <p:cNvSpPr txBox="1">
            <a:spLocks noGrp="1"/>
          </p:cNvSpPr>
          <p:nvPr/>
        </p:nvSpPr>
        <p:spPr>
          <a:xfrm>
            <a:off x="320100" y="1102879"/>
            <a:ext cx="8503800" cy="494100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Noto Sans Symbols"/>
              <a:buChar char="⚫"/>
              <a:defRPr sz="2700" b="0" i="0" u="none" strike="noStrike" cap="none">
                <a:solidFill>
                  <a:schemeClr val="dk1"/>
                </a:solidFill>
                <a:latin typeface="Georgia"/>
                <a:ea typeface="Georgia"/>
                <a:cs typeface="Georgia"/>
                <a:sym typeface="Georgia"/>
              </a:defRPr>
            </a:lvl1pPr>
            <a:lvl2pPr marL="914400" marR="0" lvl="1" indent="-308610" algn="l" rtl="0">
              <a:lnSpc>
                <a:spcPct val="100000"/>
              </a:lnSpc>
              <a:spcBef>
                <a:spcPts val="360"/>
              </a:spcBef>
              <a:spcAft>
                <a:spcPts val="0"/>
              </a:spcAft>
              <a:buClr>
                <a:schemeClr val="accent2"/>
              </a:buClr>
              <a:buSzPts val="1260"/>
              <a:buFont typeface="Noto Sans Symbols"/>
              <a:buChar char="⚪"/>
              <a:defRPr sz="2200" b="0" i="0" u="none" strike="noStrike" cap="none">
                <a:solidFill>
                  <a:schemeClr val="dk2"/>
                </a:solidFill>
                <a:latin typeface="Georgia"/>
                <a:ea typeface="Georgia"/>
                <a:cs typeface="Georgia"/>
                <a:sym typeface="Georgia"/>
              </a:defRPr>
            </a:lvl2pPr>
            <a:lvl3pPr marL="1371600" marR="0" lvl="2" indent="-314325" algn="l" rtl="0">
              <a:lnSpc>
                <a:spcPct val="100000"/>
              </a:lnSpc>
              <a:spcBef>
                <a:spcPts val="360"/>
              </a:spcBef>
              <a:spcAft>
                <a:spcPts val="0"/>
              </a:spcAft>
              <a:buClr>
                <a:schemeClr val="accent3"/>
              </a:buClr>
              <a:buSzPts val="1350"/>
              <a:buFont typeface="Noto Sans Symbols"/>
              <a:buChar char="⯍"/>
              <a:defRPr sz="2000" b="0" i="0" u="none" strike="noStrike" cap="none">
                <a:solidFill>
                  <a:schemeClr val="dk1"/>
                </a:solidFill>
                <a:latin typeface="Georgia"/>
                <a:ea typeface="Georgia"/>
                <a:cs typeface="Georgia"/>
                <a:sym typeface="Georgia"/>
              </a:defRPr>
            </a:lvl3pPr>
            <a:lvl4pPr marL="1828800" marR="0" lvl="3" indent="-308610" algn="l" rtl="0">
              <a:lnSpc>
                <a:spcPct val="100000"/>
              </a:lnSpc>
              <a:spcBef>
                <a:spcPts val="360"/>
              </a:spcBef>
              <a:spcAft>
                <a:spcPts val="0"/>
              </a:spcAft>
              <a:buClr>
                <a:schemeClr val="accent4"/>
              </a:buClr>
              <a:buSzPts val="1260"/>
              <a:buFont typeface="Noto Sans Symbols"/>
              <a:buChar char="?"/>
              <a:defRPr sz="2000" b="0" i="0" u="none" strike="noStrike" cap="none">
                <a:solidFill>
                  <a:schemeClr val="dk2"/>
                </a:solidFill>
                <a:latin typeface="Georgia"/>
                <a:ea typeface="Georgia"/>
                <a:cs typeface="Georgia"/>
                <a:sym typeface="Georgia"/>
              </a:defRPr>
            </a:lvl4pPr>
            <a:lvl5pPr marL="2286000" marR="0" lvl="4" indent="-342900" algn="l" rtl="0">
              <a:lnSpc>
                <a:spcPct val="100000"/>
              </a:lnSpc>
              <a:spcBef>
                <a:spcPts val="360"/>
              </a:spcBef>
              <a:spcAft>
                <a:spcPts val="0"/>
              </a:spcAft>
              <a:buClr>
                <a:schemeClr val="accent5"/>
              </a:buClr>
              <a:buSzPts val="1800"/>
              <a:buFont typeface="Georgia"/>
              <a:buChar char="•"/>
              <a:defRPr sz="1800" b="0" i="0" u="none" strike="noStrike" cap="none">
                <a:solidFill>
                  <a:schemeClr val="dk1"/>
                </a:solidFill>
                <a:latin typeface="Georgia"/>
                <a:ea typeface="Georgia"/>
                <a:cs typeface="Georgia"/>
                <a:sym typeface="Georgia"/>
              </a:defRPr>
            </a:lvl5pPr>
            <a:lvl6pPr marL="2743200" marR="0" lvl="5" indent="-320039" algn="l" rtl="0">
              <a:lnSpc>
                <a:spcPct val="100000"/>
              </a:lnSpc>
              <a:spcBef>
                <a:spcPts val="360"/>
              </a:spcBef>
              <a:spcAft>
                <a:spcPts val="0"/>
              </a:spcAft>
              <a:buClr>
                <a:schemeClr val="accent6"/>
              </a:buClr>
              <a:buSzPts val="1440"/>
              <a:buFont typeface="Noto Sans Symbols"/>
              <a:buChar char="⚫"/>
              <a:defRPr sz="1800" b="0" i="0" u="none" strike="noStrike" cap="none">
                <a:solidFill>
                  <a:schemeClr val="dk1"/>
                </a:solidFill>
                <a:latin typeface="Georgia"/>
                <a:ea typeface="Georgia"/>
                <a:cs typeface="Georgia"/>
                <a:sym typeface="Georgia"/>
              </a:defRPr>
            </a:lvl6pPr>
            <a:lvl7pPr marL="3200400" marR="0" lvl="6" indent="-331470" algn="l" rtl="0">
              <a:lnSpc>
                <a:spcPct val="100000"/>
              </a:lnSpc>
              <a:spcBef>
                <a:spcPts val="360"/>
              </a:spcBef>
              <a:spcAft>
                <a:spcPts val="0"/>
              </a:spcAft>
              <a:buClr>
                <a:srgbClr val="009A46"/>
              </a:buClr>
              <a:buSzPts val="1620"/>
              <a:buFont typeface="Georgia"/>
              <a:buChar char="•"/>
              <a:defRPr sz="1600" b="0" i="0" u="none" strike="noStrike" cap="none">
                <a:solidFill>
                  <a:schemeClr val="dk1"/>
                </a:solidFill>
                <a:latin typeface="Georgia"/>
                <a:ea typeface="Georgia"/>
                <a:cs typeface="Georgia"/>
                <a:sym typeface="Georgia"/>
              </a:defRPr>
            </a:lvl7pPr>
            <a:lvl8pPr marL="3657600" marR="0" lvl="7" indent="-342900" algn="l" rtl="0">
              <a:lnSpc>
                <a:spcPct val="100000"/>
              </a:lnSpc>
              <a:spcBef>
                <a:spcPts val="360"/>
              </a:spcBef>
              <a:spcAft>
                <a:spcPts val="0"/>
              </a:spcAft>
              <a:buClr>
                <a:srgbClr val="70578E"/>
              </a:buClr>
              <a:buSzPts val="1800"/>
              <a:buFont typeface="Georgia"/>
              <a:buChar char="•"/>
              <a:defRPr sz="1600" b="0" i="0" u="none" strike="noStrike" cap="none">
                <a:solidFill>
                  <a:schemeClr val="dk1"/>
                </a:solidFill>
                <a:latin typeface="Georgia"/>
                <a:ea typeface="Georgia"/>
                <a:cs typeface="Georgia"/>
                <a:sym typeface="Georgia"/>
              </a:defRPr>
            </a:lvl8pPr>
            <a:lvl9pPr marL="4114800" marR="0" lvl="8" indent="-331470" algn="l" rtl="0">
              <a:lnSpc>
                <a:spcPct val="100000"/>
              </a:lnSpc>
              <a:spcBef>
                <a:spcPts val="360"/>
              </a:spcBef>
              <a:spcAft>
                <a:spcPts val="0"/>
              </a:spcAft>
              <a:buClr>
                <a:srgbClr val="5F9527"/>
              </a:buClr>
              <a:buSzPts val="1620"/>
              <a:buFont typeface="Georgia"/>
              <a:buChar char="•"/>
              <a:defRPr sz="1400" b="0" i="0" u="none" strike="noStrike" cap="none">
                <a:solidFill>
                  <a:schemeClr val="dk1"/>
                </a:solidFill>
                <a:latin typeface="Georgia"/>
                <a:ea typeface="Georgia"/>
                <a:cs typeface="Georgia"/>
                <a:sym typeface="Georgia"/>
              </a:defRPr>
            </a:lvl9pPr>
          </a:lstStyle>
          <a:p>
            <a:pPr marL="0" lvl="0" indent="0" algn="just" rtl="0">
              <a:lnSpc>
                <a:spcPct val="100000"/>
              </a:lnSpc>
              <a:spcBef>
                <a:spcPts val="0"/>
              </a:spcBef>
              <a:spcAft>
                <a:spcPts val="0"/>
              </a:spcAft>
              <a:buSzPts val="2295"/>
              <a:buNone/>
            </a:pPr>
            <a:r>
              <a:rPr lang="en-GB" sz="2300" dirty="0" err="1">
                <a:latin typeface="Trebuchet MS"/>
                <a:ea typeface="Trebuchet MS"/>
                <a:cs typeface="Trebuchet MS"/>
                <a:sym typeface="Trebuchet MS"/>
              </a:rPr>
              <a:t>Mladić's</a:t>
            </a:r>
            <a:r>
              <a:rPr lang="en-GB" sz="2300" dirty="0">
                <a:latin typeface="Trebuchet MS"/>
                <a:ea typeface="Trebuchet MS"/>
                <a:cs typeface="Trebuchet MS"/>
                <a:sym typeface="Trebuchet MS"/>
              </a:rPr>
              <a:t> trial began on 3 June 2011 and the verdict was given on the 22nd November 2017. </a:t>
            </a:r>
            <a:endParaRPr sz="2300" dirty="0">
              <a:latin typeface="Trebuchet MS"/>
              <a:ea typeface="Trebuchet MS"/>
              <a:cs typeface="Trebuchet MS"/>
              <a:sym typeface="Trebuchet MS"/>
            </a:endParaRPr>
          </a:p>
          <a:p>
            <a:pPr marL="0" lvl="0" indent="0" algn="just" rtl="0">
              <a:lnSpc>
                <a:spcPct val="100000"/>
              </a:lnSpc>
              <a:spcBef>
                <a:spcPts val="0"/>
              </a:spcBef>
              <a:spcAft>
                <a:spcPts val="0"/>
              </a:spcAft>
              <a:buSzPts val="2295"/>
              <a:buNone/>
            </a:pPr>
            <a:endParaRPr sz="2200" dirty="0">
              <a:latin typeface="Trebuchet MS"/>
              <a:ea typeface="Trebuchet MS"/>
              <a:cs typeface="Trebuchet MS"/>
              <a:sym typeface="Trebuchet MS"/>
            </a:endParaRPr>
          </a:p>
          <a:p>
            <a:pPr marL="0" lvl="0" indent="0" algn="just" rtl="0">
              <a:lnSpc>
                <a:spcPct val="100000"/>
              </a:lnSpc>
              <a:spcBef>
                <a:spcPts val="0"/>
              </a:spcBef>
              <a:spcAft>
                <a:spcPts val="0"/>
              </a:spcAft>
              <a:buSzPts val="2295"/>
              <a:buNone/>
            </a:pPr>
            <a:r>
              <a:rPr lang="en-GB" sz="2300" dirty="0">
                <a:latin typeface="Trebuchet MS"/>
                <a:ea typeface="Trebuchet MS"/>
                <a:cs typeface="Trebuchet MS"/>
                <a:sym typeface="Trebuchet MS"/>
              </a:rPr>
              <a:t>With an initial hearing to list the charges against him and ask him for a plea. </a:t>
            </a:r>
            <a:r>
              <a:rPr lang="en-GB" sz="2300" dirty="0" err="1">
                <a:latin typeface="Trebuchet MS"/>
                <a:ea typeface="Trebuchet MS"/>
                <a:cs typeface="Trebuchet MS"/>
                <a:sym typeface="Trebuchet MS"/>
              </a:rPr>
              <a:t>Mladić</a:t>
            </a:r>
            <a:r>
              <a:rPr lang="en-GB" sz="2300" dirty="0">
                <a:latin typeface="Trebuchet MS"/>
                <a:ea typeface="Trebuchet MS"/>
                <a:cs typeface="Trebuchet MS"/>
                <a:sym typeface="Trebuchet MS"/>
              </a:rPr>
              <a:t> originally declined to enter a plea to the court stating that charges he faced were "obnoxious" and "monstrous". </a:t>
            </a:r>
            <a:endParaRPr sz="2300" dirty="0">
              <a:latin typeface="Trebuchet MS"/>
              <a:ea typeface="Trebuchet MS"/>
              <a:cs typeface="Trebuchet MS"/>
              <a:sym typeface="Trebuchet MS"/>
            </a:endParaRPr>
          </a:p>
          <a:p>
            <a:pPr marL="0" lvl="0" indent="0" algn="just" rtl="0">
              <a:lnSpc>
                <a:spcPct val="100000"/>
              </a:lnSpc>
              <a:spcBef>
                <a:spcPts val="540"/>
              </a:spcBef>
              <a:spcAft>
                <a:spcPts val="0"/>
              </a:spcAft>
              <a:buSzPts val="2295"/>
              <a:buNone/>
            </a:pPr>
            <a:endParaRPr sz="2200" dirty="0">
              <a:latin typeface="Trebuchet MS"/>
              <a:ea typeface="Trebuchet MS"/>
              <a:cs typeface="Trebuchet MS"/>
              <a:sym typeface="Trebuchet MS"/>
            </a:endParaRPr>
          </a:p>
          <a:p>
            <a:pPr marL="0" lvl="0" indent="0" algn="just" rtl="0">
              <a:lnSpc>
                <a:spcPct val="100000"/>
              </a:lnSpc>
              <a:spcBef>
                <a:spcPts val="540"/>
              </a:spcBef>
              <a:spcAft>
                <a:spcPts val="0"/>
              </a:spcAft>
              <a:buSzPts val="2295"/>
              <a:buNone/>
            </a:pPr>
            <a:r>
              <a:rPr lang="en-GB" sz="2300" dirty="0">
                <a:latin typeface="Trebuchet MS"/>
                <a:ea typeface="Trebuchet MS"/>
                <a:cs typeface="Trebuchet MS"/>
                <a:sym typeface="Trebuchet MS"/>
              </a:rPr>
              <a:t>Throughout the trial he was removed from the court for continually interrupting the judge and talking </a:t>
            </a:r>
            <a:endParaRPr sz="2300" dirty="0">
              <a:latin typeface="Trebuchet MS"/>
              <a:ea typeface="Trebuchet MS"/>
              <a:cs typeface="Trebuchet MS"/>
              <a:sym typeface="Trebuchet MS"/>
            </a:endParaRPr>
          </a:p>
          <a:p>
            <a:pPr marL="0" lvl="0" indent="0" algn="just" rtl="0">
              <a:lnSpc>
                <a:spcPct val="100000"/>
              </a:lnSpc>
              <a:spcBef>
                <a:spcPts val="540"/>
              </a:spcBef>
              <a:spcAft>
                <a:spcPts val="0"/>
              </a:spcAft>
              <a:buSzPts val="2295"/>
              <a:buNone/>
            </a:pPr>
            <a:r>
              <a:rPr lang="en-GB" sz="2300" dirty="0">
                <a:latin typeface="Trebuchet MS"/>
                <a:ea typeface="Trebuchet MS"/>
                <a:cs typeface="Trebuchet MS"/>
                <a:sym typeface="Trebuchet MS"/>
              </a:rPr>
              <a:t>over those giving evidence.</a:t>
            </a:r>
            <a:endParaRPr sz="2300" dirty="0">
              <a:latin typeface="Trebuchet MS"/>
              <a:ea typeface="Trebuchet MS"/>
              <a:cs typeface="Trebuchet MS"/>
              <a:sym typeface="Trebuchet MS"/>
            </a:endParaRPr>
          </a:p>
          <a:p>
            <a:pPr marL="0" lvl="0" indent="0" algn="just" rtl="0">
              <a:lnSpc>
                <a:spcPct val="100000"/>
              </a:lnSpc>
              <a:spcBef>
                <a:spcPts val="540"/>
              </a:spcBef>
              <a:spcAft>
                <a:spcPts val="0"/>
              </a:spcAft>
              <a:buSzPts val="2295"/>
              <a:buNone/>
            </a:pPr>
            <a:br>
              <a:rPr lang="en-GB" sz="2300" dirty="0">
                <a:latin typeface="Trebuchet MS"/>
                <a:ea typeface="Trebuchet MS"/>
                <a:cs typeface="Trebuchet MS"/>
                <a:sym typeface="Trebuchet MS"/>
              </a:rPr>
            </a:br>
            <a:r>
              <a:rPr lang="en-GB" sz="2300" dirty="0">
                <a:latin typeface="Trebuchet MS"/>
                <a:ea typeface="Trebuchet MS"/>
                <a:cs typeface="Trebuchet MS"/>
                <a:sym typeface="Trebuchet MS"/>
              </a:rPr>
              <a:t>Why do you think he behaved this way?</a:t>
            </a:r>
            <a:endParaRPr sz="2300" dirty="0">
              <a:latin typeface="Trebuchet MS"/>
              <a:ea typeface="Trebuchet MS"/>
              <a:cs typeface="Trebuchet MS"/>
              <a:sym typeface="Trebuchet MS"/>
            </a:endParaRPr>
          </a:p>
        </p:txBody>
      </p:sp>
      <p:grpSp>
        <p:nvGrpSpPr>
          <p:cNvPr id="6" name="Google Shape;249;ge51e0164ba_0_72">
            <a:extLst>
              <a:ext uri="{FF2B5EF4-FFF2-40B4-BE49-F238E27FC236}">
                <a16:creationId xmlns:a16="http://schemas.microsoft.com/office/drawing/2014/main" id="{F0634BAE-954E-C3C8-CB78-AE2E941FB2DD}"/>
              </a:ext>
            </a:extLst>
          </p:cNvPr>
          <p:cNvGrpSpPr/>
          <p:nvPr/>
        </p:nvGrpSpPr>
        <p:grpSpPr>
          <a:xfrm>
            <a:off x="6562481" y="4524686"/>
            <a:ext cx="2261419" cy="1730923"/>
            <a:chOff x="515325" y="1413825"/>
            <a:chExt cx="2990899" cy="2115525"/>
          </a:xfrm>
        </p:grpSpPr>
        <p:pic>
          <p:nvPicPr>
            <p:cNvPr id="7" name="Google Shape;250;ge51e0164ba_0_72">
              <a:extLst>
                <a:ext uri="{FF2B5EF4-FFF2-40B4-BE49-F238E27FC236}">
                  <a16:creationId xmlns:a16="http://schemas.microsoft.com/office/drawing/2014/main" id="{3B898231-A9F8-74C5-1FF5-E72C88114C1B}"/>
                </a:ext>
              </a:extLst>
            </p:cNvPr>
            <p:cNvPicPr preferRelativeResize="0"/>
            <p:nvPr/>
          </p:nvPicPr>
          <p:blipFill rotWithShape="1">
            <a:blip r:embed="rId2">
              <a:alphaModFix/>
            </a:blip>
            <a:srcRect t="11582"/>
            <a:stretch/>
          </p:blipFill>
          <p:spPr>
            <a:xfrm>
              <a:off x="515325" y="1413825"/>
              <a:ext cx="2990899" cy="2115525"/>
            </a:xfrm>
            <a:prstGeom prst="rect">
              <a:avLst/>
            </a:prstGeom>
            <a:noFill/>
            <a:ln>
              <a:noFill/>
            </a:ln>
          </p:spPr>
        </p:pic>
        <p:sp>
          <p:nvSpPr>
            <p:cNvPr id="8" name="Google Shape;251;ge51e0164ba_0_72">
              <a:extLst>
                <a:ext uri="{FF2B5EF4-FFF2-40B4-BE49-F238E27FC236}">
                  <a16:creationId xmlns:a16="http://schemas.microsoft.com/office/drawing/2014/main" id="{046C5A42-AD8B-725D-0AC8-F81759ED4C71}"/>
                </a:ext>
              </a:extLst>
            </p:cNvPr>
            <p:cNvSpPr txBox="1"/>
            <p:nvPr/>
          </p:nvSpPr>
          <p:spPr>
            <a:xfrm>
              <a:off x="607175" y="1719150"/>
              <a:ext cx="1845000" cy="714660"/>
            </a:xfrm>
            <a:prstGeom prst="rect">
              <a:avLst/>
            </a:prstGeom>
            <a:noFill/>
            <a:ln>
              <a:noFill/>
            </a:ln>
          </p:spPr>
          <p:txBody>
            <a:bodyPr spcFirstLastPara="1" wrap="square" lIns="91425" tIns="45700" rIns="91425" bIns="457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lnSpc>
                  <a:spcPct val="100000"/>
                </a:lnSpc>
                <a:spcBef>
                  <a:spcPts val="0"/>
                </a:spcBef>
                <a:spcAft>
                  <a:spcPts val="0"/>
                </a:spcAft>
                <a:buClr>
                  <a:srgbClr val="000000"/>
                </a:buClr>
                <a:buSzPts val="2800"/>
                <a:buFont typeface="Arial"/>
                <a:buNone/>
              </a:pPr>
              <a:r>
                <a:rPr lang="en-GB" sz="1600" b="1" i="0" u="none" strike="noStrike" cap="none" dirty="0">
                  <a:solidFill>
                    <a:srgbClr val="FFFFFF"/>
                  </a:solidFill>
                  <a:latin typeface="Arial"/>
                  <a:ea typeface="Arial"/>
                  <a:cs typeface="Arial"/>
                  <a:sym typeface="Arial"/>
                </a:rPr>
                <a:t>Class Discussion</a:t>
              </a:r>
              <a:endParaRPr sz="1600" b="0" i="0" u="none" strike="noStrike" cap="none" dirty="0">
                <a:solidFill>
                  <a:srgbClr val="FFFFFF"/>
                </a:solidFill>
                <a:latin typeface="Arial"/>
                <a:ea typeface="Arial"/>
                <a:cs typeface="Arial"/>
                <a:sym typeface="Arial"/>
              </a:endParaRPr>
            </a:p>
          </p:txBody>
        </p:sp>
      </p:grpSp>
    </p:spTree>
    <p:extLst>
      <p:ext uri="{BB962C8B-B14F-4D97-AF65-F5344CB8AC3E}">
        <p14:creationId xmlns:p14="http://schemas.microsoft.com/office/powerpoint/2010/main" val="25101851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4C3EF4B12C05409797E5F996CBBE92" ma:contentTypeVersion="21" ma:contentTypeDescription="Create a new document." ma:contentTypeScope="" ma:versionID="fdb3152ca24142ad7392c0a68f20eff9">
  <xsd:schema xmlns:xsd="http://www.w3.org/2001/XMLSchema" xmlns:xs="http://www.w3.org/2001/XMLSchema" xmlns:p="http://schemas.microsoft.com/office/2006/metadata/properties" xmlns:ns2="8417a0f5-105c-4459-8b5d-00c15f059bb2" xmlns:ns3="b4a3a2d6-ca83-4de4-bb8b-2aec7b591795" targetNamespace="http://schemas.microsoft.com/office/2006/metadata/properties" ma:root="true" ma:fieldsID="af3246fc27c76468500e1687386fe1e3" ns2:_="" ns3:_="">
    <xsd:import namespace="8417a0f5-105c-4459-8b5d-00c15f059bb2"/>
    <xsd:import namespace="b4a3a2d6-ca83-4de4-bb8b-2aec7b591795"/>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2:Event" minOccurs="0"/>
                <xsd:element ref="ns3:TaxCatchAll" minOccurs="0"/>
                <xsd:element ref="ns2:MediaServiceLocation"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17a0f5-105c-4459-8b5d-00c15f059b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Event" ma:index="20" nillable="true" ma:displayName="Event" ma:format="Dropdown" ma:internalName="Event">
      <xsd:simpleType>
        <xsd:restriction base="dms:Text">
          <xsd:maxLength value="255"/>
        </xsd:restriction>
      </xsd:simpleType>
    </xsd:element>
    <xsd:element name="MediaServiceLocation" ma:index="22" nillable="true" ma:displayName="Location" ma:indexed="true" ma:internalName="MediaServiceLocation"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bebcd944-e42d-4502-b275-2e764bd027d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a3a2d6-ca83-4de4-bb8b-2aec7b591795"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ae390a31-8303-416e-86b8-20c2e2843916}" ma:internalName="TaxCatchAll" ma:showField="CatchAllData" ma:web="b4a3a2d6-ca83-4de4-bb8b-2aec7b5917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417a0f5-105c-4459-8b5d-00c15f059bb2">
      <Terms xmlns="http://schemas.microsoft.com/office/infopath/2007/PartnerControls"/>
    </lcf76f155ced4ddcb4097134ff3c332f>
    <Event xmlns="8417a0f5-105c-4459-8b5d-00c15f059bb2" xsi:nil="true"/>
    <TaxCatchAll xmlns="b4a3a2d6-ca83-4de4-bb8b-2aec7b591795" xsi:nil="true"/>
  </documentManagement>
</p:properties>
</file>

<file path=customXml/itemProps1.xml><?xml version="1.0" encoding="utf-8"?>
<ds:datastoreItem xmlns:ds="http://schemas.openxmlformats.org/officeDocument/2006/customXml" ds:itemID="{F3964CB5-D3B9-44C9-B5A6-7022CAD93D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17a0f5-105c-4459-8b5d-00c15f059bb2"/>
    <ds:schemaRef ds:uri="b4a3a2d6-ca83-4de4-bb8b-2aec7b5917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493BBA-2045-4CD7-81A2-0F1F5B2E7881}">
  <ds:schemaRefs>
    <ds:schemaRef ds:uri="http://schemas.microsoft.com/sharepoint/v3/contenttype/forms"/>
  </ds:schemaRefs>
</ds:datastoreItem>
</file>

<file path=customXml/itemProps3.xml><?xml version="1.0" encoding="utf-8"?>
<ds:datastoreItem xmlns:ds="http://schemas.openxmlformats.org/officeDocument/2006/customXml" ds:itemID="{270AA175-959C-455A-8A9B-44659F6C9683}">
  <ds:schemaRefs>
    <ds:schemaRef ds:uri="http://schemas.microsoft.com/office/2006/metadata/properties"/>
    <ds:schemaRef ds:uri="http://schemas.microsoft.com/office/infopath/2007/PartnerControls"/>
    <ds:schemaRef ds:uri="8417a0f5-105c-4459-8b5d-00c15f059bb2"/>
    <ds:schemaRef ds:uri="b4a3a2d6-ca83-4de4-bb8b-2aec7b591795"/>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432</TotalTime>
  <Words>665</Words>
  <Application>Microsoft Office PowerPoint</Application>
  <PresentationFormat>On-screen Show (4:3)</PresentationFormat>
  <Paragraphs>77</Paragraphs>
  <Slides>13</Slides>
  <Notes>4</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Caveat</vt:lpstr>
      <vt:lpstr>Georgia</vt:lpstr>
      <vt:lpstr>Segoe UI</vt:lpstr>
      <vt:lpstr>Times New Roman</vt:lpstr>
      <vt:lpstr>Trebuchet MS</vt:lpstr>
      <vt:lpstr>Wingdings</vt:lpstr>
      <vt:lpstr>Office Theme</vt:lpstr>
      <vt:lpstr>ICTY</vt:lpstr>
      <vt:lpstr>PowerPoint Presentation</vt:lpstr>
      <vt:lpstr>PowerPoint Presentation</vt:lpstr>
      <vt:lpstr>Starter: Thinking About Justice​</vt:lpstr>
      <vt:lpstr>What was the ICTY?​</vt:lpstr>
      <vt:lpstr>ICTY</vt:lpstr>
      <vt:lpstr>PowerPoint Presentation</vt:lpstr>
      <vt:lpstr>Ratko Mladic​​</vt:lpstr>
      <vt:lpstr>The Trial</vt:lpstr>
      <vt:lpstr>Activity- Part 1</vt:lpstr>
      <vt:lpstr>Activity- Part 2</vt:lpstr>
      <vt:lpstr>The Verdict</vt:lpstr>
      <vt:lpstr>Plenary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A Hamilton</dc:creator>
  <cp:lastModifiedBy>David Hamilton</cp:lastModifiedBy>
  <cp:revision>8</cp:revision>
  <dcterms:created xsi:type="dcterms:W3CDTF">2023-08-31T19:01:23Z</dcterms:created>
  <dcterms:modified xsi:type="dcterms:W3CDTF">2025-09-01T23:04:18Z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0x010100D44C3EF4B12C05409797E5F996CBBE92</vt:lpwstr>
  </property>
  <property fmtid="{D5CDD505-2E9C-101B-9397-08002B2CF9AE}" pid="3" name="MediaServiceImageTags">
    <vt:lpwstr/>
  </property>
</Properties>
</file>