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8" r:id="rId6"/>
    <p:sldId id="285" r:id="rId7"/>
    <p:sldId id="295" r:id="rId8"/>
    <p:sldId id="283" r:id="rId9"/>
    <p:sldId id="288" r:id="rId10"/>
    <p:sldId id="291" r:id="rId11"/>
    <p:sldId id="296" r:id="rId12"/>
    <p:sldId id="282" r:id="rId13"/>
    <p:sldId id="292" r:id="rId14"/>
    <p:sldId id="293" r:id="rId15"/>
    <p:sldId id="294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52"/>
    <a:srgbClr val="144C3B"/>
    <a:srgbClr val="CCFF99"/>
    <a:srgbClr val="CCFFCC"/>
    <a:srgbClr val="E2EFDA"/>
    <a:srgbClr val="A7FFDB"/>
    <a:srgbClr val="EE140F"/>
    <a:srgbClr val="F40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12FE87-4FAB-438F-8D9D-D02BAC14A35C}" v="9" dt="2025-09-01T23:07:31.688"/>
    <p1510:client id="{6446CA5C-26C0-FCBA-8F70-3B9E8636B917}" v="5" dt="2025-09-01T23:06:34.827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5" autoAdjust="0"/>
    <p:restoredTop sz="79056" autoAdjust="0"/>
  </p:normalViewPr>
  <p:slideViewPr>
    <p:cSldViewPr snapToGrid="0">
      <p:cViewPr varScale="1">
        <p:scale>
          <a:sx n="77" d="100"/>
          <a:sy n="77" d="100"/>
        </p:scale>
        <p:origin x="140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3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860A6-3AF3-4017-B4B1-3B979F92E197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EF81E-8073-4646-9452-77697B4EB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5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1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4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0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9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EF81E-8073-4646-9452-77697B4EB3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0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14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3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73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9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4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1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57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7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6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C68C092-1DE7-4871-8354-1E8BB73DF041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2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0996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B786-CC6A-4569-BD3E-9068525A051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7C90A25-C5D8-E106-E8A5-C00D5049C72F}"/>
              </a:ext>
            </a:extLst>
          </p:cNvPr>
          <p:cNvSpPr txBox="1">
            <a:spLocks/>
          </p:cNvSpPr>
          <p:nvPr userDrawn="1"/>
        </p:nvSpPr>
        <p:spPr>
          <a:xfrm>
            <a:off x="6457950" y="6384786"/>
            <a:ext cx="23145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750" dirty="0"/>
              <a:t>www.srebrenica.scot</a:t>
            </a:r>
          </a:p>
          <a:p>
            <a:pPr algn="r"/>
            <a:r>
              <a:rPr lang="en-GB" sz="600" dirty="0"/>
              <a:t>SCIO SC046540</a:t>
            </a:r>
          </a:p>
        </p:txBody>
      </p:sp>
      <p:pic>
        <p:nvPicPr>
          <p:cNvPr id="2050" name="Picture 2" descr="A close-up of a logo&#10;&#10;AI-generated content may be incorrect.">
            <a:extLst>
              <a:ext uri="{FF2B5EF4-FFF2-40B4-BE49-F238E27FC236}">
                <a16:creationId xmlns:a16="http://schemas.microsoft.com/office/drawing/2014/main" id="{A8A552BD-AD51-7990-7D22-A5DF815249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6316592"/>
            <a:ext cx="1623310" cy="39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31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44C3B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BD1A-3049-B19A-984C-CB14F1B63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1902763"/>
            <a:ext cx="8919714" cy="2819639"/>
          </a:xfrm>
        </p:spPr>
        <p:txBody>
          <a:bodyPr anchor="ctr">
            <a:normAutofit/>
          </a:bodyPr>
          <a:lstStyle/>
          <a:p>
            <a:r>
              <a:rPr lang="en-GB" sz="8900" b="1" dirty="0">
                <a:latin typeface="Trebuchet MS"/>
                <a:ea typeface="Trebuchet MS"/>
                <a:cs typeface="Trebuchet MS"/>
                <a:sym typeface="Trebuchet MS"/>
              </a:rPr>
              <a:t>The End.</a:t>
            </a:r>
            <a:r>
              <a:rPr lang="en-GB" sz="6000" b="1" dirty="0">
                <a:latin typeface="Trebuchet MS"/>
                <a:ea typeface="Trebuchet MS"/>
                <a:cs typeface="Trebuchet MS"/>
                <a:sym typeface="Trebuchet MS"/>
              </a:rPr>
              <a:t>​</a:t>
            </a:r>
            <a:br>
              <a:rPr lang="en-GB" sz="6000" b="1" dirty="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GB" sz="4800" b="1" dirty="0">
                <a:latin typeface="Trebuchet MS"/>
                <a:ea typeface="Trebuchet MS"/>
                <a:cs typeface="Trebuchet MS"/>
                <a:sym typeface="Trebuchet MS"/>
              </a:rPr>
              <a:t>Can life return to “normal”?</a:t>
            </a:r>
            <a:endParaRPr lang="en-GB" dirty="0"/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9F369676-D99A-C104-D13C-C12922123116}"/>
              </a:ext>
            </a:extLst>
          </p:cNvPr>
          <p:cNvSpPr/>
          <p:nvPr/>
        </p:nvSpPr>
        <p:spPr>
          <a:xfrm>
            <a:off x="3332512" y="5000655"/>
            <a:ext cx="2671482" cy="663388"/>
          </a:xfrm>
          <a:prstGeom prst="flowChartTerminator">
            <a:avLst/>
          </a:prstGeom>
          <a:solidFill>
            <a:srgbClr val="0089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Lesson 10</a:t>
            </a:r>
          </a:p>
        </p:txBody>
      </p:sp>
      <p:pic>
        <p:nvPicPr>
          <p:cNvPr id="1026" name="Picture 2" descr="A close-up of a logo&#10;&#10;AI-generated content may be incorrect.">
            <a:extLst>
              <a:ext uri="{FF2B5EF4-FFF2-40B4-BE49-F238E27FC236}">
                <a16:creationId xmlns:a16="http://schemas.microsoft.com/office/drawing/2014/main" id="{D5C8EF3C-FA0B-1B15-1ABA-5734A8BF4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590" y="976810"/>
            <a:ext cx="52673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670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97070-B645-F82E-349F-36077A13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100" y="136524"/>
            <a:ext cx="8195250" cy="1325563"/>
          </a:xfrm>
        </p:spPr>
        <p:txBody>
          <a:bodyPr/>
          <a:lstStyle/>
          <a:p>
            <a:r>
              <a:rPr lang="en-GB" dirty="0"/>
              <a:t>Activity- Part 1</a:t>
            </a:r>
          </a:p>
        </p:txBody>
      </p:sp>
      <p:sp>
        <p:nvSpPr>
          <p:cNvPr id="5" name="Google Shape;247;ge51e0164ba_0_72">
            <a:extLst>
              <a:ext uri="{FF2B5EF4-FFF2-40B4-BE49-F238E27FC236}">
                <a16:creationId xmlns:a16="http://schemas.microsoft.com/office/drawing/2014/main" id="{3FF4E22A-0431-D653-2B96-C7EA00F7A719}"/>
              </a:ext>
            </a:extLst>
          </p:cNvPr>
          <p:cNvSpPr txBox="1">
            <a:spLocks noGrp="1"/>
          </p:cNvSpPr>
          <p:nvPr/>
        </p:nvSpPr>
        <p:spPr>
          <a:xfrm>
            <a:off x="320100" y="1102879"/>
            <a:ext cx="8503800" cy="5273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131445" indent="0" algn="just" rtl="0" fontAlgn="base">
              <a:buNone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have been tasked with gathering evidence for the Prosecution (the legal team who want to prove that Mladic was guilty).  Your aim is to create as strong a case as you can to prove the guilt of  Ratko </a:t>
            </a:r>
            <a:r>
              <a:rPr lang="en-GB" sz="2000" b="0" i="0" u="none" strike="noStrike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Mladić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.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will be given access to 8 pieces of evidence and a definitions sheet. In your groups of three, you should pick the 3 pieces of evidence you feel are the strongest to support your case.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will need to include;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Wingdings" panose="05000000000000000000" pitchFamily="2" charset="2"/>
              <a:buChar char="Ø"/>
            </a:pPr>
            <a:r>
              <a:rPr lang="en-GB" sz="20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Who/what the evidence is</a:t>
            </a:r>
            <a:r>
              <a:rPr lang="en-US" sz="20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8952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Wingdings" panose="05000000000000000000" pitchFamily="2" charset="2"/>
              <a:buChar char="Ø"/>
            </a:pPr>
            <a:r>
              <a:rPr lang="en-GB" sz="20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Why it is relevant </a:t>
            </a:r>
            <a:r>
              <a:rPr lang="en-US" sz="20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8952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Wingdings" panose="05000000000000000000" pitchFamily="2" charset="2"/>
              <a:buChar char="Ø"/>
            </a:pPr>
            <a:r>
              <a:rPr lang="en-GB" sz="2000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What part of the indictment it relates to</a:t>
            </a:r>
            <a:r>
              <a:rPr lang="en-US" sz="2000" b="0" i="0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8952"/>
              </a:solidFill>
              <a:effectLst/>
              <a:latin typeface="Arial" panose="020B0604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have the rest of the period to complete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this task.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189249C-C3EC-B717-9847-548829F85B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" t="4084" r="3731" b="3801"/>
          <a:stretch/>
        </p:blipFill>
        <p:spPr bwMode="auto">
          <a:xfrm>
            <a:off x="6393521" y="3739478"/>
            <a:ext cx="2430379" cy="24303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88858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97070-B645-F82E-349F-36077A13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100" y="136524"/>
            <a:ext cx="8195250" cy="1325563"/>
          </a:xfrm>
        </p:spPr>
        <p:txBody>
          <a:bodyPr/>
          <a:lstStyle/>
          <a:p>
            <a:r>
              <a:rPr lang="en-GB" dirty="0"/>
              <a:t>Activity- Part 2</a:t>
            </a:r>
          </a:p>
        </p:txBody>
      </p:sp>
      <p:sp>
        <p:nvSpPr>
          <p:cNvPr id="5" name="Google Shape;247;ge51e0164ba_0_72">
            <a:extLst>
              <a:ext uri="{FF2B5EF4-FFF2-40B4-BE49-F238E27FC236}">
                <a16:creationId xmlns:a16="http://schemas.microsoft.com/office/drawing/2014/main" id="{3FF4E22A-0431-D653-2B96-C7EA00F7A719}"/>
              </a:ext>
            </a:extLst>
          </p:cNvPr>
          <p:cNvSpPr txBox="1">
            <a:spLocks noGrp="1"/>
          </p:cNvSpPr>
          <p:nvPr/>
        </p:nvSpPr>
        <p:spPr>
          <a:xfrm>
            <a:off x="320100" y="1102879"/>
            <a:ext cx="8503800" cy="428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131445" indent="0" algn="just" rtl="0" fontAlgn="base">
              <a:buNone/>
            </a:pPr>
            <a:r>
              <a:rPr lang="en-GB" sz="32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Now you have identified and analysed your three pieces of evidence, you are going to explain your reasoning to the rest of the class.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32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Take a few minutes to organise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rtl="0" fontAlgn="base">
              <a:buNone/>
            </a:pPr>
            <a:r>
              <a:rPr lang="en-GB" sz="32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your thoughts and get ready to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131445" indent="0" algn="just" fontAlgn="base">
              <a:buNone/>
            </a:pPr>
            <a:r>
              <a:rPr lang="en-GB" sz="32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present.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189249C-C3EC-B717-9847-548829F85B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" t="4084" r="3731" b="3801"/>
          <a:stretch/>
        </p:blipFill>
        <p:spPr bwMode="auto">
          <a:xfrm>
            <a:off x="6393521" y="3607131"/>
            <a:ext cx="2430379" cy="24303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79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97070-B645-F82E-349F-36077A13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100" y="136524"/>
            <a:ext cx="8195250" cy="1325563"/>
          </a:xfrm>
        </p:spPr>
        <p:txBody>
          <a:bodyPr/>
          <a:lstStyle/>
          <a:p>
            <a:r>
              <a:rPr lang="en-GB" dirty="0"/>
              <a:t>The Verdict</a:t>
            </a:r>
          </a:p>
        </p:txBody>
      </p:sp>
      <p:sp>
        <p:nvSpPr>
          <p:cNvPr id="2" name="Google Shape;272;ge51e0164ba_0_95">
            <a:extLst>
              <a:ext uri="{FF2B5EF4-FFF2-40B4-BE49-F238E27FC236}">
                <a16:creationId xmlns:a16="http://schemas.microsoft.com/office/drawing/2014/main" id="{DD265988-71D6-ED73-B877-B49DE8BB6545}"/>
              </a:ext>
            </a:extLst>
          </p:cNvPr>
          <p:cNvSpPr txBox="1">
            <a:spLocks noGrp="1"/>
          </p:cNvSpPr>
          <p:nvPr/>
        </p:nvSpPr>
        <p:spPr>
          <a:xfrm>
            <a:off x="320100" y="1235550"/>
            <a:ext cx="8503800" cy="43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en-GB">
                <a:latin typeface="Trebuchet MS"/>
                <a:ea typeface="Trebuchet MS"/>
                <a:cs typeface="Trebuchet MS"/>
                <a:sym typeface="Trebuchet MS"/>
              </a:rPr>
              <a:t>Mladić was convicted of genocide and persecution, extermination, murder, and the inhumane act of forcible transfer in the area of Srebrenica in 1995; of persecution, extermination, murder, deportation and inhumane act of forcible transfer in municipalities throughout BiH; of murder, terror and unlawful attacks on civilians in Sarajevo; and of hostage-taking of UN personnel.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05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4799C-B47B-2913-0BD3-478B167D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8" name="Google Shape;330;p18">
            <a:extLst>
              <a:ext uri="{FF2B5EF4-FFF2-40B4-BE49-F238E27FC236}">
                <a16:creationId xmlns:a16="http://schemas.microsoft.com/office/drawing/2014/main" id="{DF777900-C15D-06D7-B8DF-2E0B0799349A}"/>
              </a:ext>
            </a:extLst>
          </p:cNvPr>
          <p:cNvSpPr txBox="1">
            <a:spLocks/>
          </p:cNvSpPr>
          <p:nvPr/>
        </p:nvSpPr>
        <p:spPr>
          <a:xfrm>
            <a:off x="301752" y="1527048"/>
            <a:ext cx="836553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fontAlgn="base">
              <a:buNone/>
            </a:pPr>
            <a:r>
              <a:rPr lang="en-US" b="1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The Genocide has had a lasting impact on all the people you have learnt about today.</a:t>
            </a:r>
            <a:r>
              <a:rPr lang="en-US" b="1" i="0" u="none" strike="noStrike" dirty="0">
                <a:solidFill>
                  <a:srgbClr val="008952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dirty="0">
                <a:solidFill>
                  <a:srgbClr val="008952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40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On a post-it note write down three things that you think would help people in Bosnia today who are still living under the shadow of the genocide.</a:t>
            </a: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b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Stick your post-it on the board as you are leaving the class.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8F79B7-C84C-540C-4ADB-1973A291F385}"/>
              </a:ext>
            </a:extLst>
          </p:cNvPr>
          <p:cNvSpPr/>
          <p:nvPr/>
        </p:nvSpPr>
        <p:spPr>
          <a:xfrm>
            <a:off x="7531140" y="5894927"/>
            <a:ext cx="1136144" cy="408241"/>
          </a:xfrm>
          <a:prstGeom prst="roundRect">
            <a:avLst/>
          </a:prstGeom>
          <a:solidFill>
            <a:srgbClr val="00895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GB" sz="1800" b="0" i="0" u="none" strike="noStrike" cap="none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Exit Pass</a:t>
            </a:r>
            <a:endParaRPr lang="en-GB" sz="18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7066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2;p2">
            <a:extLst>
              <a:ext uri="{FF2B5EF4-FFF2-40B4-BE49-F238E27FC236}">
                <a16:creationId xmlns:a16="http://schemas.microsoft.com/office/drawing/2014/main" id="{7DC989DD-86AF-5DAC-9CAB-E899A300E327}"/>
              </a:ext>
            </a:extLst>
          </p:cNvPr>
          <p:cNvSpPr txBox="1">
            <a:spLocks/>
          </p:cNvSpPr>
          <p:nvPr/>
        </p:nvSpPr>
        <p:spPr>
          <a:xfrm>
            <a:off x="194207" y="862642"/>
            <a:ext cx="8755586" cy="493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5740" indent="-205740" algn="ctr">
              <a:lnSpc>
                <a:spcPct val="100000"/>
              </a:lnSpc>
              <a:spcBef>
                <a:spcPts val="0"/>
              </a:spcBef>
              <a:buSzPct val="91688"/>
              <a:buNone/>
            </a:pPr>
            <a:r>
              <a:rPr lang="en-GB" sz="5561" b="1" dirty="0">
                <a:solidFill>
                  <a:srgbClr val="144C3B"/>
                </a:solidFill>
                <a:latin typeface="Trebuchet MS"/>
                <a:ea typeface="Trebuchet MS"/>
                <a:cs typeface="Trebuchet MS"/>
                <a:sym typeface="Trebuchet MS"/>
              </a:rPr>
              <a:t>Learning Intention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6856"/>
              <a:buNone/>
            </a:pP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87313" lvl="0" indent="-87313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66885"/>
              <a:buNone/>
            </a:pPr>
            <a:r>
              <a:rPr lang="en-GB" sz="4800" dirty="0">
                <a:latin typeface="Trebuchet MS"/>
                <a:ea typeface="Trebuchet MS"/>
                <a:cs typeface="Trebuchet MS"/>
                <a:sym typeface="Trebuchet MS"/>
              </a:rPr>
              <a:t>To develop an understanding of long-term impact genocide has on society</a:t>
            </a: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274320" lvl="0" indent="-27432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66885"/>
              <a:buNone/>
            </a:pPr>
            <a:endParaRPr lang="en-GB" sz="4772" b="1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205740" indent="-205740" algn="ctr">
              <a:lnSpc>
                <a:spcPct val="100000"/>
              </a:lnSpc>
              <a:spcBef>
                <a:spcPts val="0"/>
              </a:spcBef>
              <a:buSzPct val="94367"/>
              <a:buNone/>
            </a:pPr>
            <a:r>
              <a:rPr lang="en-GB" sz="5404" b="1" dirty="0">
                <a:solidFill>
                  <a:srgbClr val="144C3B"/>
                </a:solidFill>
                <a:latin typeface="Trebuchet MS"/>
                <a:ea typeface="Trebuchet MS"/>
                <a:cs typeface="Trebuchet MS"/>
                <a:sym typeface="Trebuchet MS"/>
              </a:rPr>
              <a:t>Success Criteria</a:t>
            </a:r>
          </a:p>
          <a:p>
            <a:pPr marL="0" indent="0" algn="ctr">
              <a:lnSpc>
                <a:spcPct val="100000"/>
              </a:lnSpc>
              <a:spcBef>
                <a:spcPts val="480"/>
              </a:spcBef>
              <a:buSzPct val="66885"/>
              <a:buNone/>
            </a:pPr>
            <a:r>
              <a:rPr lang="en-GB" sz="4800" dirty="0">
                <a:latin typeface="Trebuchet MS"/>
                <a:ea typeface="Trebuchet MS"/>
                <a:cs typeface="Trebuchet MS"/>
                <a:sym typeface="Trebuchet MS"/>
              </a:rPr>
              <a:t>By the end of this lesson I will be able to: ​</a:t>
            </a:r>
          </a:p>
          <a:p>
            <a:pPr marL="0" indent="0" algn="ctr">
              <a:lnSpc>
                <a:spcPct val="100000"/>
              </a:lnSpc>
              <a:spcBef>
                <a:spcPts val="480"/>
              </a:spcBef>
              <a:buSzPct val="66885"/>
              <a:buNone/>
            </a:pPr>
            <a:r>
              <a:rPr lang="en-GB" sz="4800" dirty="0">
                <a:solidFill>
                  <a:srgbClr val="008952"/>
                </a:solidFill>
                <a:latin typeface="Trebuchet MS"/>
                <a:ea typeface="Trebuchet MS"/>
                <a:cs typeface="Trebuchet MS"/>
                <a:sym typeface="Trebuchet MS"/>
              </a:rPr>
              <a:t>Identify 3 long lasting impacts of the genocide for the people of Bosnia and Herzegovina</a:t>
            </a:r>
          </a:p>
        </p:txBody>
      </p:sp>
    </p:spTree>
    <p:extLst>
      <p:ext uri="{BB962C8B-B14F-4D97-AF65-F5344CB8AC3E}">
        <p14:creationId xmlns:p14="http://schemas.microsoft.com/office/powerpoint/2010/main" val="363145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E3C60B-0688-DD8C-9771-9602D5CF5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63" y="128573"/>
            <a:ext cx="8708571" cy="1325563"/>
          </a:xfrm>
        </p:spPr>
        <p:txBody>
          <a:bodyPr>
            <a:normAutofit/>
          </a:bodyPr>
          <a:lstStyle/>
          <a:p>
            <a:r>
              <a:rPr lang="en-GB" sz="4000" dirty="0"/>
              <a:t>Starter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B796-6BA4-ED9D-0CD9-65FB373B7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32" y="1454136"/>
            <a:ext cx="5476287" cy="3715342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What do you know already?</a:t>
            </a: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Turn to the person beside you and tell them in ten words what you know about Srebrenica. </a:t>
            </a:r>
            <a:r>
              <a:rPr lang="en-US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</a:p>
          <a:p>
            <a:pPr marL="0" indent="0" algn="l" rtl="0" fontAlgn="base">
              <a:buNone/>
            </a:pP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fontAlgn="base">
              <a:buNone/>
            </a:pPr>
            <a:r>
              <a:rPr lang="en-US" b="0" i="0" u="none" strike="noStrike" dirty="0">
                <a:solidFill>
                  <a:srgbClr val="008952"/>
                </a:solidFill>
                <a:effectLst/>
                <a:latin typeface="Trebuchet MS" panose="020B0603020202020204" pitchFamily="34" charset="0"/>
              </a:rPr>
              <a:t>Together think of the five best words to describe the events that happened during the genocide.</a:t>
            </a:r>
            <a:endParaRPr lang="en-US" sz="2400" b="0" i="0" dirty="0">
              <a:solidFill>
                <a:srgbClr val="008952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27EFD497-A9FC-D127-B039-3C5A38C98E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" t="3110" r="3455" b="3258"/>
          <a:stretch/>
        </p:blipFill>
        <p:spPr bwMode="auto">
          <a:xfrm>
            <a:off x="6083236" y="1661823"/>
            <a:ext cx="2623932" cy="2639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903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ABD85F1-2393-2A6B-ABA0-CD1A8453BB75}"/>
              </a:ext>
            </a:extLst>
          </p:cNvPr>
          <p:cNvSpPr txBox="1"/>
          <p:nvPr/>
        </p:nvSpPr>
        <p:spPr>
          <a:xfrm>
            <a:off x="421105" y="1058780"/>
            <a:ext cx="837397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US" sz="4000" b="1" i="0" u="none" strike="noStrike" dirty="0">
                <a:solidFill>
                  <a:srgbClr val="00843B"/>
                </a:solidFill>
                <a:effectLst/>
                <a:latin typeface="Trebuchet MS" panose="020B0603020202020204" pitchFamily="34" charset="0"/>
              </a:rPr>
              <a:t>Once conflict is over life can just go back to normal, or can it?</a:t>
            </a:r>
            <a:r>
              <a:rPr lang="en-US" sz="4000" b="0" i="0" dirty="0">
                <a:solidFill>
                  <a:srgbClr val="00843B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4000" b="0" i="0" dirty="0">
                <a:solidFill>
                  <a:srgbClr val="00843B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4000" b="1" i="0" u="none" strike="noStrike" dirty="0">
                <a:solidFill>
                  <a:srgbClr val="00843B"/>
                </a:solidFill>
                <a:effectLst/>
                <a:latin typeface="Trebuchet MS" panose="020B0603020202020204" pitchFamily="34" charset="0"/>
              </a:rPr>
              <a:t>What problems might there be with this?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pSp>
        <p:nvGrpSpPr>
          <p:cNvPr id="10" name="Google Shape;249;ge51e0164ba_0_72">
            <a:extLst>
              <a:ext uri="{FF2B5EF4-FFF2-40B4-BE49-F238E27FC236}">
                <a16:creationId xmlns:a16="http://schemas.microsoft.com/office/drawing/2014/main" id="{0D058BBC-5430-AB86-AF6D-E3797473E65A}"/>
              </a:ext>
            </a:extLst>
          </p:cNvPr>
          <p:cNvGrpSpPr/>
          <p:nvPr/>
        </p:nvGrpSpPr>
        <p:grpSpPr>
          <a:xfrm>
            <a:off x="5847347" y="4355432"/>
            <a:ext cx="2411069" cy="1840019"/>
            <a:chOff x="515325" y="1413825"/>
            <a:chExt cx="2990899" cy="2115525"/>
          </a:xfrm>
        </p:grpSpPr>
        <p:pic>
          <p:nvPicPr>
            <p:cNvPr id="11" name="Google Shape;250;ge51e0164ba_0_72">
              <a:extLst>
                <a:ext uri="{FF2B5EF4-FFF2-40B4-BE49-F238E27FC236}">
                  <a16:creationId xmlns:a16="http://schemas.microsoft.com/office/drawing/2014/main" id="{4B0DF550-E4C5-C449-0D9D-5FDE827BAB7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t="11582"/>
            <a:stretch/>
          </p:blipFill>
          <p:spPr>
            <a:xfrm>
              <a:off x="515325" y="1413825"/>
              <a:ext cx="2990899" cy="21155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251;ge51e0164ba_0_72">
              <a:extLst>
                <a:ext uri="{FF2B5EF4-FFF2-40B4-BE49-F238E27FC236}">
                  <a16:creationId xmlns:a16="http://schemas.microsoft.com/office/drawing/2014/main" id="{B7A3EE91-A0CF-FB5A-2964-5068D2332F6A}"/>
                </a:ext>
              </a:extLst>
            </p:cNvPr>
            <p:cNvSpPr txBox="1"/>
            <p:nvPr/>
          </p:nvSpPr>
          <p:spPr>
            <a:xfrm>
              <a:off x="607175" y="1719150"/>
              <a:ext cx="1845000" cy="714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GB" sz="160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Class Discussion</a:t>
              </a:r>
              <a:endParaRPr sz="16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9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A144-8FA7-51FA-A369-364342F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ICTY</a:t>
            </a:r>
          </a:p>
        </p:txBody>
      </p:sp>
      <p:pic>
        <p:nvPicPr>
          <p:cNvPr id="7198" name="Picture 30" descr="Heart with pulse">
            <a:extLst>
              <a:ext uri="{FF2B5EF4-FFF2-40B4-BE49-F238E27FC236}">
                <a16:creationId xmlns:a16="http://schemas.microsoft.com/office/drawing/2014/main" id="{488231F5-9E38-974F-D739-7C3AB8C5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183" y="1267978"/>
            <a:ext cx="1009650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9" name="Picture 31" descr="Books">
            <a:extLst>
              <a:ext uri="{FF2B5EF4-FFF2-40B4-BE49-F238E27FC236}">
                <a16:creationId xmlns:a16="http://schemas.microsoft.com/office/drawing/2014/main" id="{4D255F68-16C3-3245-FA19-A0601AB99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954" y="4748624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0" name="Picture 32" descr="Handcuffs">
            <a:extLst>
              <a:ext uri="{FF2B5EF4-FFF2-40B4-BE49-F238E27FC236}">
                <a16:creationId xmlns:a16="http://schemas.microsoft.com/office/drawing/2014/main" id="{4FD0C6CB-7780-AED1-4E18-A47B38270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946" y="4760333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1" name="Picture 33" descr="Court">
            <a:extLst>
              <a:ext uri="{FF2B5EF4-FFF2-40B4-BE49-F238E27FC236}">
                <a16:creationId xmlns:a16="http://schemas.microsoft.com/office/drawing/2014/main" id="{65ABD256-774C-4ED4-98A5-15789D5EB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686" y="4726872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2" name="Picture 34" descr="Social network">
            <a:extLst>
              <a:ext uri="{FF2B5EF4-FFF2-40B4-BE49-F238E27FC236}">
                <a16:creationId xmlns:a16="http://schemas.microsoft.com/office/drawing/2014/main" id="{F5E4A00A-58E5-840F-1277-34E5E3D7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954" y="1220354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5" descr="Money">
            <a:extLst>
              <a:ext uri="{FF2B5EF4-FFF2-40B4-BE49-F238E27FC236}">
                <a16:creationId xmlns:a16="http://schemas.microsoft.com/office/drawing/2014/main" id="{D6124253-27ED-98DF-E445-9E1023A2D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45" y="4726872"/>
            <a:ext cx="1009650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4" name="Picture 36" descr="House">
            <a:extLst>
              <a:ext uri="{FF2B5EF4-FFF2-40B4-BE49-F238E27FC236}">
                <a16:creationId xmlns:a16="http://schemas.microsoft.com/office/drawing/2014/main" id="{3ACEC175-EF90-6708-9E06-A47EC4EA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006" y="1209876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7" descr="Piggy Bank">
            <a:extLst>
              <a:ext uri="{FF2B5EF4-FFF2-40B4-BE49-F238E27FC236}">
                <a16:creationId xmlns:a16="http://schemas.microsoft.com/office/drawing/2014/main" id="{76973A06-D6DE-FDB3-D6D4-9D796991A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946" y="2890554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8" descr="Corn">
            <a:extLst>
              <a:ext uri="{FF2B5EF4-FFF2-40B4-BE49-F238E27FC236}">
                <a16:creationId xmlns:a16="http://schemas.microsoft.com/office/drawing/2014/main" id="{0189BB1C-5B7E-22B0-F4DD-4D612B2C7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781" y="2876523"/>
            <a:ext cx="1009650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7" name="Picture 39" descr="Fork and knife">
            <a:extLst>
              <a:ext uri="{FF2B5EF4-FFF2-40B4-BE49-F238E27FC236}">
                <a16:creationId xmlns:a16="http://schemas.microsoft.com/office/drawing/2014/main" id="{1B1BDE4C-9E8E-67BA-7DC6-EE9974BFA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039" y="2926815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8" name="Picture 40" descr="Earth globe Africa and Europe">
            <a:extLst>
              <a:ext uri="{FF2B5EF4-FFF2-40B4-BE49-F238E27FC236}">
                <a16:creationId xmlns:a16="http://schemas.microsoft.com/office/drawing/2014/main" id="{AC6B6C0F-7A44-CC22-F3FA-C0A0E7AE5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834" y="2960391"/>
            <a:ext cx="1000125" cy="100965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7209" name="Picture 41" descr="Gavel">
            <a:extLst>
              <a:ext uri="{FF2B5EF4-FFF2-40B4-BE49-F238E27FC236}">
                <a16:creationId xmlns:a16="http://schemas.microsoft.com/office/drawing/2014/main" id="{EFB10E04-B6EA-FC2C-7413-6DCFEFD13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prstClr val="black"/>
              <a:srgbClr val="144C3B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834" y="1209876"/>
            <a:ext cx="100012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Google Shape;211;p5">
            <a:extLst>
              <a:ext uri="{FF2B5EF4-FFF2-40B4-BE49-F238E27FC236}">
                <a16:creationId xmlns:a16="http://schemas.microsoft.com/office/drawing/2014/main" id="{58C8EC47-AFBD-0F4D-844B-75A50F3DDD4E}"/>
              </a:ext>
            </a:extLst>
          </p:cNvPr>
          <p:cNvSpPr txBox="1"/>
          <p:nvPr/>
        </p:nvSpPr>
        <p:spPr>
          <a:xfrm>
            <a:off x="977596" y="2256139"/>
            <a:ext cx="150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JUSTICE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12;p5">
            <a:extLst>
              <a:ext uri="{FF2B5EF4-FFF2-40B4-BE49-F238E27FC236}">
                <a16:creationId xmlns:a16="http://schemas.microsoft.com/office/drawing/2014/main" id="{8D7B790E-6B4C-F81C-06DF-F9151C5F7DD5}"/>
              </a:ext>
            </a:extLst>
          </p:cNvPr>
          <p:cNvSpPr txBox="1"/>
          <p:nvPr/>
        </p:nvSpPr>
        <p:spPr>
          <a:xfrm>
            <a:off x="2668361" y="3948470"/>
            <a:ext cx="15064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FOOD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213;p5">
            <a:extLst>
              <a:ext uri="{FF2B5EF4-FFF2-40B4-BE49-F238E27FC236}">
                <a16:creationId xmlns:a16="http://schemas.microsoft.com/office/drawing/2014/main" id="{B8DA4AD9-07CD-9C18-28FF-E9ABCE7389EB}"/>
              </a:ext>
            </a:extLst>
          </p:cNvPr>
          <p:cNvSpPr txBox="1"/>
          <p:nvPr/>
        </p:nvSpPr>
        <p:spPr>
          <a:xfrm>
            <a:off x="4570366" y="2256139"/>
            <a:ext cx="167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FAMILY &amp; FRIENDSHIP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214;p5">
            <a:extLst>
              <a:ext uri="{FF2B5EF4-FFF2-40B4-BE49-F238E27FC236}">
                <a16:creationId xmlns:a16="http://schemas.microsoft.com/office/drawing/2014/main" id="{0BC21A7A-9AB8-14F7-B78E-B4C8C25B9C0B}"/>
              </a:ext>
            </a:extLst>
          </p:cNvPr>
          <p:cNvSpPr txBox="1"/>
          <p:nvPr/>
        </p:nvSpPr>
        <p:spPr>
          <a:xfrm>
            <a:off x="6616766" y="2243969"/>
            <a:ext cx="15064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HEALTH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" name="Google Shape;215;p5">
            <a:extLst>
              <a:ext uri="{FF2B5EF4-FFF2-40B4-BE49-F238E27FC236}">
                <a16:creationId xmlns:a16="http://schemas.microsoft.com/office/drawing/2014/main" id="{C68D08AB-3DA9-C1DA-FFA5-5405A4B3D7F2}"/>
              </a:ext>
            </a:extLst>
          </p:cNvPr>
          <p:cNvSpPr txBox="1"/>
          <p:nvPr/>
        </p:nvSpPr>
        <p:spPr>
          <a:xfrm>
            <a:off x="1001371" y="3929991"/>
            <a:ext cx="150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TRAVEL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" name="Google Shape;216;p5">
            <a:extLst>
              <a:ext uri="{FF2B5EF4-FFF2-40B4-BE49-F238E27FC236}">
                <a16:creationId xmlns:a16="http://schemas.microsoft.com/office/drawing/2014/main" id="{D4199278-FF28-17E6-F992-25AC70413527}"/>
              </a:ext>
            </a:extLst>
          </p:cNvPr>
          <p:cNvSpPr txBox="1"/>
          <p:nvPr/>
        </p:nvSpPr>
        <p:spPr>
          <a:xfrm>
            <a:off x="4394645" y="3928089"/>
            <a:ext cx="202874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AGRICULTURE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" name="Google Shape;217;p5">
            <a:extLst>
              <a:ext uri="{FF2B5EF4-FFF2-40B4-BE49-F238E27FC236}">
                <a16:creationId xmlns:a16="http://schemas.microsoft.com/office/drawing/2014/main" id="{981B7C24-429F-AB69-9C39-668ACE9BD0B4}"/>
              </a:ext>
            </a:extLst>
          </p:cNvPr>
          <p:cNvSpPr txBox="1"/>
          <p:nvPr/>
        </p:nvSpPr>
        <p:spPr>
          <a:xfrm>
            <a:off x="6616766" y="3922074"/>
            <a:ext cx="15064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SAVINGS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Google Shape;218;p5">
            <a:extLst>
              <a:ext uri="{FF2B5EF4-FFF2-40B4-BE49-F238E27FC236}">
                <a16:creationId xmlns:a16="http://schemas.microsoft.com/office/drawing/2014/main" id="{CEDBF5E5-F08F-E6B9-4366-B1FD8F644C59}"/>
              </a:ext>
            </a:extLst>
          </p:cNvPr>
          <p:cNvSpPr txBox="1"/>
          <p:nvPr/>
        </p:nvSpPr>
        <p:spPr>
          <a:xfrm>
            <a:off x="4451420" y="5684229"/>
            <a:ext cx="19151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EDUCATION</a:t>
            </a:r>
            <a:endParaRPr sz="14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" name="Google Shape;219;p5">
            <a:extLst>
              <a:ext uri="{FF2B5EF4-FFF2-40B4-BE49-F238E27FC236}">
                <a16:creationId xmlns:a16="http://schemas.microsoft.com/office/drawing/2014/main" id="{5EABDFC8-83CB-E310-D48C-9A8E222C7B68}"/>
              </a:ext>
            </a:extLst>
          </p:cNvPr>
          <p:cNvSpPr txBox="1"/>
          <p:nvPr/>
        </p:nvSpPr>
        <p:spPr>
          <a:xfrm>
            <a:off x="6616766" y="5672882"/>
            <a:ext cx="15064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CRIME</a:t>
            </a:r>
            <a:endParaRPr sz="14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220;p5">
            <a:extLst>
              <a:ext uri="{FF2B5EF4-FFF2-40B4-BE49-F238E27FC236}">
                <a16:creationId xmlns:a16="http://schemas.microsoft.com/office/drawing/2014/main" id="{29E0A669-544A-BC0C-B014-E43CE5485D6C}"/>
              </a:ext>
            </a:extLst>
          </p:cNvPr>
          <p:cNvSpPr txBox="1"/>
          <p:nvPr/>
        </p:nvSpPr>
        <p:spPr>
          <a:xfrm>
            <a:off x="2639198" y="2228025"/>
            <a:ext cx="150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HOUSING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Google Shape;221;p5">
            <a:extLst>
              <a:ext uri="{FF2B5EF4-FFF2-40B4-BE49-F238E27FC236}">
                <a16:creationId xmlns:a16="http://schemas.microsoft.com/office/drawing/2014/main" id="{451E4BAE-EAE0-A59E-E504-55C55DF7C45F}"/>
              </a:ext>
            </a:extLst>
          </p:cNvPr>
          <p:cNvSpPr txBox="1"/>
          <p:nvPr/>
        </p:nvSpPr>
        <p:spPr>
          <a:xfrm>
            <a:off x="628650" y="5671725"/>
            <a:ext cx="22044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GOVERNMENT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4" name="Google Shape;222;p5">
            <a:extLst>
              <a:ext uri="{FF2B5EF4-FFF2-40B4-BE49-F238E27FC236}">
                <a16:creationId xmlns:a16="http://schemas.microsoft.com/office/drawing/2014/main" id="{91DB0F34-A463-6AA6-A889-03EC14373632}"/>
              </a:ext>
            </a:extLst>
          </p:cNvPr>
          <p:cNvSpPr txBox="1"/>
          <p:nvPr/>
        </p:nvSpPr>
        <p:spPr>
          <a:xfrm>
            <a:off x="2745827" y="5671725"/>
            <a:ext cx="150648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ECONOMY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5" name="Picture 34" descr="Social network">
            <a:extLst>
              <a:ext uri="{FF2B5EF4-FFF2-40B4-BE49-F238E27FC236}">
                <a16:creationId xmlns:a16="http://schemas.microsoft.com/office/drawing/2014/main" id="{1DE4EFDB-ACED-44AC-5695-44CA758C5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954" y="1184942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6" descr="House">
            <a:extLst>
              <a:ext uri="{FF2B5EF4-FFF2-40B4-BE49-F238E27FC236}">
                <a16:creationId xmlns:a16="http://schemas.microsoft.com/office/drawing/2014/main" id="{4D64517A-A9AB-20FC-4B7E-6861D227F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006" y="1174464"/>
            <a:ext cx="1000125" cy="100012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1" descr="Gavel">
            <a:extLst>
              <a:ext uri="{FF2B5EF4-FFF2-40B4-BE49-F238E27FC236}">
                <a16:creationId xmlns:a16="http://schemas.microsoft.com/office/drawing/2014/main" id="{620A3BBF-6776-B9AA-9209-05070D64F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834" y="1174464"/>
            <a:ext cx="1000125" cy="100965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5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A144-8FA7-51FA-A369-364342F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Human Impact</a:t>
            </a:r>
          </a:p>
        </p:txBody>
      </p:sp>
      <p:sp>
        <p:nvSpPr>
          <p:cNvPr id="3" name="Google Shape;202;ge79cb6ce86_0_5">
            <a:extLst>
              <a:ext uri="{FF2B5EF4-FFF2-40B4-BE49-F238E27FC236}">
                <a16:creationId xmlns:a16="http://schemas.microsoft.com/office/drawing/2014/main" id="{933D3082-43D5-91FA-A1F1-B2AA04E0E85F}"/>
              </a:ext>
            </a:extLst>
          </p:cNvPr>
          <p:cNvSpPr txBox="1">
            <a:spLocks noGrp="1"/>
          </p:cNvSpPr>
          <p:nvPr/>
        </p:nvSpPr>
        <p:spPr>
          <a:xfrm>
            <a:off x="199784" y="1795430"/>
            <a:ext cx="8503800" cy="3907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131445" indent="0" algn="ctr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The greatest impact of genocide is on those who have lived through it. 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The impact can be long lasting and will likely have changed peoples’ lives forever. 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ctr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*** GET CLIP FROM SURVIVOR ***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3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797070-B645-F82E-349F-36077A13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100" y="136524"/>
            <a:ext cx="8195250" cy="1325563"/>
          </a:xfrm>
        </p:spPr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5" name="Google Shape;247;ge51e0164ba_0_72">
            <a:extLst>
              <a:ext uri="{FF2B5EF4-FFF2-40B4-BE49-F238E27FC236}">
                <a16:creationId xmlns:a16="http://schemas.microsoft.com/office/drawing/2014/main" id="{3FF4E22A-0431-D653-2B96-C7EA00F7A719}"/>
              </a:ext>
            </a:extLst>
          </p:cNvPr>
          <p:cNvSpPr txBox="1">
            <a:spLocks noGrp="1"/>
          </p:cNvSpPr>
          <p:nvPr/>
        </p:nvSpPr>
        <p:spPr>
          <a:xfrm>
            <a:off x="320100" y="1856658"/>
            <a:ext cx="8503800" cy="3898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?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9A46"/>
              </a:buClr>
              <a:buSzPts val="162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0578E"/>
              </a:buClr>
              <a:buSzPts val="18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3147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F9527"/>
              </a:buClr>
              <a:buSzPts val="162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131445" indent="0" algn="just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will be working in pairs. Each 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pair will have a case study pack.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You will have 30 minutes to read the 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four case studies and make notes.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131445" indent="0" algn="just" rtl="0" fontAlgn="base"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Before you do that copy the table on slide 9. You should fill in the table when making your notes.</a:t>
            </a:r>
            <a:endParaRPr lang="en-US" sz="24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D187D51-7E9D-110F-5521-4D1399F84D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4519" r="5044" b="4946"/>
          <a:stretch/>
        </p:blipFill>
        <p:spPr bwMode="auto">
          <a:xfrm>
            <a:off x="6424863" y="1203158"/>
            <a:ext cx="2090487" cy="200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18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5CF079-D0CF-94B6-B99C-D71DEE13A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248799"/>
              </p:ext>
            </p:extLst>
          </p:nvPr>
        </p:nvGraphicFramePr>
        <p:xfrm>
          <a:off x="445168" y="565484"/>
          <a:ext cx="8070180" cy="5714998"/>
        </p:xfrm>
        <a:graphic>
          <a:graphicData uri="http://schemas.openxmlformats.org/drawingml/2006/table">
            <a:tbl>
              <a:tblPr/>
              <a:tblGrid>
                <a:gridCol w="1744579">
                  <a:extLst>
                    <a:ext uri="{9D8B030D-6E8A-4147-A177-3AD203B41FA5}">
                      <a16:colId xmlns:a16="http://schemas.microsoft.com/office/drawing/2014/main" val="3640577934"/>
                    </a:ext>
                  </a:extLst>
                </a:gridCol>
                <a:gridCol w="1483493">
                  <a:extLst>
                    <a:ext uri="{9D8B030D-6E8A-4147-A177-3AD203B41FA5}">
                      <a16:colId xmlns:a16="http://schemas.microsoft.com/office/drawing/2014/main" val="786172156"/>
                    </a:ext>
                  </a:extLst>
                </a:gridCol>
                <a:gridCol w="1614036">
                  <a:extLst>
                    <a:ext uri="{9D8B030D-6E8A-4147-A177-3AD203B41FA5}">
                      <a16:colId xmlns:a16="http://schemas.microsoft.com/office/drawing/2014/main" val="3967436684"/>
                    </a:ext>
                  </a:extLst>
                </a:gridCol>
                <a:gridCol w="1614036">
                  <a:extLst>
                    <a:ext uri="{9D8B030D-6E8A-4147-A177-3AD203B41FA5}">
                      <a16:colId xmlns:a16="http://schemas.microsoft.com/office/drawing/2014/main" val="998068027"/>
                    </a:ext>
                  </a:extLst>
                </a:gridCol>
                <a:gridCol w="1614036">
                  <a:extLst>
                    <a:ext uri="{9D8B030D-6E8A-4147-A177-3AD203B41FA5}">
                      <a16:colId xmlns:a16="http://schemas.microsoft.com/office/drawing/2014/main" val="664221072"/>
                    </a:ext>
                  </a:extLst>
                </a:gridCol>
              </a:tblGrid>
              <a:tr h="1172307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What was life like before?</a:t>
                      </a:r>
                      <a:r>
                        <a:rPr lang="en-GB" sz="1800" b="1" i="0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GB" sz="18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What </a:t>
                      </a:r>
                    </a:p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Happened</a:t>
                      </a:r>
                    </a:p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during?</a:t>
                      </a:r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What</a:t>
                      </a:r>
                    </a:p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 happened </a:t>
                      </a:r>
                    </a:p>
                    <a:p>
                      <a:pPr algn="ctr" fontAlgn="base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after?</a:t>
                      </a:r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What is their hope for the future?</a:t>
                      </a:r>
                      <a:r>
                        <a:rPr lang="en-GB" sz="1800" b="1" i="0" dirty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GB" sz="18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01755"/>
                  </a:ext>
                </a:extLst>
              </a:tr>
              <a:tr h="1113692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Nusreta Sivac</a:t>
                      </a: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60946"/>
                  </a:ext>
                </a:extLst>
              </a:tr>
              <a:tr h="1152769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Predrag Pašić</a:t>
                      </a: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407766"/>
                  </a:ext>
                </a:extLst>
              </a:tr>
              <a:tr h="1123461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Lejla Damon</a:t>
                      </a: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767045"/>
                  </a:ext>
                </a:extLst>
              </a:tr>
              <a:tr h="1152769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Dr Ilijaz Pilav</a:t>
                      </a:r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​</a:t>
                      </a:r>
                      <a:endParaRPr lang="en-US" sz="1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1407" marR="71407" marT="35703" marB="35703" anchor="ctr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​</a:t>
                      </a:r>
                    </a:p>
                  </a:txBody>
                  <a:tcPr marL="71407" marR="71407" marT="35703" marB="35703">
                    <a:lnL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9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2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241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25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BB285B3-6827-8C78-35C0-85674BE0F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49" y="242454"/>
            <a:ext cx="35433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223;gb84897164c_0_0">
            <a:extLst>
              <a:ext uri="{FF2B5EF4-FFF2-40B4-BE49-F238E27FC236}">
                <a16:creationId xmlns:a16="http://schemas.microsoft.com/office/drawing/2014/main" id="{FB6D41BB-8B81-49B6-9D39-1AB5B721348E}"/>
              </a:ext>
            </a:extLst>
          </p:cNvPr>
          <p:cNvSpPr txBox="1"/>
          <p:nvPr/>
        </p:nvSpPr>
        <p:spPr>
          <a:xfrm>
            <a:off x="2970537" y="359581"/>
            <a:ext cx="2316441" cy="1035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rPr>
              <a:t>Class </a:t>
            </a:r>
            <a:endParaRPr sz="3000" b="1" i="0" u="none" strike="noStrike" cap="none" dirty="0">
              <a:solidFill>
                <a:srgbClr val="FFFFFF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FFFFFF"/>
                </a:solidFill>
                <a:latin typeface="Caveat"/>
                <a:ea typeface="Caveat"/>
                <a:cs typeface="Caveat"/>
                <a:sym typeface="Caveat"/>
              </a:rPr>
              <a:t>Discussion</a:t>
            </a:r>
            <a:endParaRPr sz="3000" b="0" i="0" u="none" strike="noStrike" cap="none" dirty="0">
              <a:solidFill>
                <a:srgbClr val="FFFFFF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252D3E-9FFC-221F-594C-A70F9294D925}"/>
              </a:ext>
            </a:extLst>
          </p:cNvPr>
          <p:cNvSpPr txBox="1"/>
          <p:nvPr/>
        </p:nvSpPr>
        <p:spPr>
          <a:xfrm>
            <a:off x="282741" y="2995407"/>
            <a:ext cx="857851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What have you learned from these testimonies?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How has the genocide continued to impact the lives of survivors?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How have survivors been involved in helping Bosnia move forward after the genocide?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87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4C3EF4B12C05409797E5F996CBBE92" ma:contentTypeVersion="21" ma:contentTypeDescription="Create a new document." ma:contentTypeScope="" ma:versionID="fdb3152ca24142ad7392c0a68f20eff9">
  <xsd:schema xmlns:xsd="http://www.w3.org/2001/XMLSchema" xmlns:xs="http://www.w3.org/2001/XMLSchema" xmlns:p="http://schemas.microsoft.com/office/2006/metadata/properties" xmlns:ns2="8417a0f5-105c-4459-8b5d-00c15f059bb2" xmlns:ns3="b4a3a2d6-ca83-4de4-bb8b-2aec7b591795" targetNamespace="http://schemas.microsoft.com/office/2006/metadata/properties" ma:root="true" ma:fieldsID="af3246fc27c76468500e1687386fe1e3" ns2:_="" ns3:_="">
    <xsd:import namespace="8417a0f5-105c-4459-8b5d-00c15f059bb2"/>
    <xsd:import namespace="b4a3a2d6-ca83-4de4-bb8b-2aec7b5917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Event" minOccurs="0"/>
                <xsd:element ref="ns3:TaxCatchAll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7a0f5-105c-4459-8b5d-00c15f059b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Event" ma:index="20" nillable="true" ma:displayName="Event" ma:format="Dropdown" ma:internalName="Event">
      <xsd:simpleType>
        <xsd:restriction base="dms:Text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ebcd944-e42d-4502-b275-2e764bd027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3a2d6-ca83-4de4-bb8b-2aec7b59179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e390a31-8303-416e-86b8-20c2e2843916}" ma:internalName="TaxCatchAll" ma:showField="CatchAllData" ma:web="b4a3a2d6-ca83-4de4-bb8b-2aec7b5917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17a0f5-105c-4459-8b5d-00c15f059bb2">
      <Terms xmlns="http://schemas.microsoft.com/office/infopath/2007/PartnerControls"/>
    </lcf76f155ced4ddcb4097134ff3c332f>
    <Event xmlns="8417a0f5-105c-4459-8b5d-00c15f059bb2" xsi:nil="true"/>
    <TaxCatchAll xmlns="b4a3a2d6-ca83-4de4-bb8b-2aec7b591795" xsi:nil="true"/>
  </documentManagement>
</p:properties>
</file>

<file path=customXml/itemProps1.xml><?xml version="1.0" encoding="utf-8"?>
<ds:datastoreItem xmlns:ds="http://schemas.openxmlformats.org/officeDocument/2006/customXml" ds:itemID="{68CB4810-3074-4F5D-A9E2-F2D20810B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17a0f5-105c-4459-8b5d-00c15f059bb2"/>
    <ds:schemaRef ds:uri="b4a3a2d6-ca83-4de4-bb8b-2aec7b5917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C1C43E-1547-41C7-A37D-DEFC432670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00F2C8-EEF8-451B-95D2-E58665D64CD1}">
  <ds:schemaRefs>
    <ds:schemaRef ds:uri="http://schemas.microsoft.com/office/2006/metadata/properties"/>
    <ds:schemaRef ds:uri="http://schemas.microsoft.com/office/infopath/2007/PartnerControls"/>
    <ds:schemaRef ds:uri="8417a0f5-105c-4459-8b5d-00c15f059bb2"/>
    <ds:schemaRef ds:uri="b4a3a2d6-ca83-4de4-bb8b-2aec7b59179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910</TotalTime>
  <Words>669</Words>
  <Application>Microsoft Office PowerPoint</Application>
  <PresentationFormat>On-screen Show (4:3)</PresentationFormat>
  <Paragraphs>118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Caveat</vt:lpstr>
      <vt:lpstr>Georgia</vt:lpstr>
      <vt:lpstr>Segoe UI</vt:lpstr>
      <vt:lpstr>Times New Roman</vt:lpstr>
      <vt:lpstr>Trebuchet MS</vt:lpstr>
      <vt:lpstr>Wingdings</vt:lpstr>
      <vt:lpstr>Office Theme</vt:lpstr>
      <vt:lpstr>The End.​ Can life return to “normal”?</vt:lpstr>
      <vt:lpstr>PowerPoint Presentation</vt:lpstr>
      <vt:lpstr>Starter</vt:lpstr>
      <vt:lpstr>PowerPoint Presentation</vt:lpstr>
      <vt:lpstr>ICTY</vt:lpstr>
      <vt:lpstr>The Human Impact</vt:lpstr>
      <vt:lpstr>Activity</vt:lpstr>
      <vt:lpstr>PowerPoint Presentation</vt:lpstr>
      <vt:lpstr>PowerPoint Presentation</vt:lpstr>
      <vt:lpstr>Activity- Part 1</vt:lpstr>
      <vt:lpstr>Activity- Part 2</vt:lpstr>
      <vt:lpstr>The Verdict</vt:lpstr>
      <vt:lpstr>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 Hamilton</dc:creator>
  <cp:lastModifiedBy>David Hamilton</cp:lastModifiedBy>
  <cp:revision>10</cp:revision>
  <dcterms:created xsi:type="dcterms:W3CDTF">2023-08-31T19:01:23Z</dcterms:created>
  <dcterms:modified xsi:type="dcterms:W3CDTF">2025-09-01T23:07:58Z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0x010100D44C3EF4B12C05409797E5F996CBBE92</vt:lpwstr>
  </property>
  <property fmtid="{D5CDD505-2E9C-101B-9397-08002B2CF9AE}" pid="3" name="MediaServiceImageTags">
    <vt:lpwstr/>
  </property>
</Properties>
</file>